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6.jpg" ContentType="image/jpg"/>
  <Override PartName="/ppt/media/image17.jpg" ContentType="image/jpg"/>
  <Override PartName="/ppt/media/image18.jpg" ContentType="image/jpg"/>
  <Override PartName="/ppt/media/image21.jpg" ContentType="image/jpg"/>
  <Override PartName="/ppt/media/image48.jpg" ContentType="image/jpg"/>
  <Override PartName="/ppt/media/image4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ppt/media/image68.jpg" ContentType="image/jpg"/>
  <Override PartName="/ppt/media/image69.jpg" ContentType="image/jpg"/>
  <Override PartName="/ppt/media/image70.jpg" ContentType="image/jpg"/>
  <Override PartName="/ppt/media/image71.jpg" ContentType="image/jpg"/>
  <Override PartName="/ppt/media/image72.jpg" ContentType="image/jpg"/>
  <Override PartName="/ppt/media/image73.jpg" ContentType="image/jpg"/>
  <Override PartName="/ppt/media/image74.jpg" ContentType="image/jpg"/>
  <Override PartName="/ppt/media/image75.jpg" ContentType="image/jpg"/>
  <Override PartName="/ppt/media/image86.jpg" ContentType="image/jpg"/>
  <Override PartName="/ppt/media/image87.jpg" ContentType="image/jpg"/>
  <Override PartName="/ppt/media/image88.jpg" ContentType="image/jpg"/>
  <Override PartName="/ppt/media/image89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7"/>
  </p:notesMasterIdLst>
  <p:sldIdLst>
    <p:sldId id="455" r:id="rId2"/>
    <p:sldId id="370" r:id="rId3"/>
    <p:sldId id="457" r:id="rId4"/>
    <p:sldId id="458" r:id="rId5"/>
    <p:sldId id="459" r:id="rId6"/>
    <p:sldId id="460" r:id="rId7"/>
    <p:sldId id="461" r:id="rId8"/>
    <p:sldId id="462" r:id="rId9"/>
    <p:sldId id="463" r:id="rId10"/>
    <p:sldId id="464" r:id="rId11"/>
    <p:sldId id="465" r:id="rId12"/>
    <p:sldId id="466" r:id="rId13"/>
    <p:sldId id="467" r:id="rId14"/>
    <p:sldId id="468" r:id="rId15"/>
    <p:sldId id="469" r:id="rId16"/>
    <p:sldId id="470" r:id="rId17"/>
    <p:sldId id="471" r:id="rId18"/>
    <p:sldId id="472" r:id="rId19"/>
    <p:sldId id="473" r:id="rId20"/>
    <p:sldId id="474" r:id="rId21"/>
    <p:sldId id="475" r:id="rId22"/>
    <p:sldId id="476" r:id="rId23"/>
    <p:sldId id="477" r:id="rId24"/>
    <p:sldId id="478" r:id="rId25"/>
    <p:sldId id="479" r:id="rId26"/>
    <p:sldId id="480" r:id="rId27"/>
    <p:sldId id="481" r:id="rId28"/>
    <p:sldId id="482" r:id="rId29"/>
    <p:sldId id="483" r:id="rId30"/>
    <p:sldId id="484" r:id="rId31"/>
    <p:sldId id="539" r:id="rId32"/>
    <p:sldId id="486" r:id="rId33"/>
    <p:sldId id="487" r:id="rId34"/>
    <p:sldId id="488" r:id="rId35"/>
    <p:sldId id="489" r:id="rId36"/>
    <p:sldId id="490" r:id="rId37"/>
    <p:sldId id="491" r:id="rId38"/>
    <p:sldId id="492" r:id="rId39"/>
    <p:sldId id="540" r:id="rId40"/>
    <p:sldId id="541" r:id="rId41"/>
    <p:sldId id="542" r:id="rId42"/>
    <p:sldId id="543" r:id="rId43"/>
    <p:sldId id="544" r:id="rId44"/>
    <p:sldId id="545" r:id="rId45"/>
    <p:sldId id="546" r:id="rId46"/>
    <p:sldId id="547" r:id="rId47"/>
    <p:sldId id="548" r:id="rId48"/>
    <p:sldId id="549" r:id="rId49"/>
    <p:sldId id="550" r:id="rId50"/>
    <p:sldId id="551" r:id="rId51"/>
    <p:sldId id="552" r:id="rId52"/>
    <p:sldId id="553" r:id="rId53"/>
    <p:sldId id="554" r:id="rId54"/>
    <p:sldId id="555" r:id="rId55"/>
    <p:sldId id="556" r:id="rId56"/>
    <p:sldId id="557" r:id="rId57"/>
    <p:sldId id="558" r:id="rId58"/>
    <p:sldId id="559" r:id="rId59"/>
    <p:sldId id="560" r:id="rId60"/>
    <p:sldId id="561" r:id="rId61"/>
    <p:sldId id="562" r:id="rId62"/>
    <p:sldId id="563" r:id="rId63"/>
    <p:sldId id="564" r:id="rId64"/>
    <p:sldId id="565" r:id="rId65"/>
    <p:sldId id="567" r:id="rId66"/>
    <p:sldId id="568" r:id="rId67"/>
    <p:sldId id="569" r:id="rId68"/>
    <p:sldId id="522" r:id="rId69"/>
    <p:sldId id="523" r:id="rId70"/>
    <p:sldId id="524" r:id="rId71"/>
    <p:sldId id="570" r:id="rId72"/>
    <p:sldId id="571" r:id="rId73"/>
    <p:sldId id="572" r:id="rId74"/>
    <p:sldId id="528" r:id="rId75"/>
    <p:sldId id="529" r:id="rId76"/>
    <p:sldId id="530" r:id="rId77"/>
    <p:sldId id="531" r:id="rId78"/>
    <p:sldId id="532" r:id="rId79"/>
    <p:sldId id="533" r:id="rId80"/>
    <p:sldId id="534" r:id="rId81"/>
    <p:sldId id="535" r:id="rId82"/>
    <p:sldId id="536" r:id="rId83"/>
    <p:sldId id="537" r:id="rId84"/>
    <p:sldId id="538" r:id="rId85"/>
    <p:sldId id="454" r:id="rId86"/>
  </p:sldIdLst>
  <p:sldSz cx="8229600" cy="6172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944">
          <p15:clr>
            <a:srgbClr val="A4A3A4"/>
          </p15:clr>
        </p15:guide>
        <p15:guide id="2" pos="2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FFA7A7"/>
    <a:srgbClr val="D9D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806B90-F4B4-4DD5-B165-D0DAAE6AC9AA}">
  <a:tblStyle styleId="{C7806B90-F4B4-4DD5-B165-D0DAAE6AC9A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BF3E6"/>
          </a:solidFill>
        </a:fill>
      </a:tcStyle>
    </a:wholeTbl>
    <a:band1H>
      <a:tcStyle>
        <a:tcBdr/>
        <a:fill>
          <a:solidFill>
            <a:srgbClr val="D5E6CA"/>
          </a:solidFill>
        </a:fill>
      </a:tcStyle>
    </a:band1H>
    <a:band1V>
      <a:tcStyle>
        <a:tcBdr/>
        <a:fill>
          <a:solidFill>
            <a:srgbClr val="D5E6C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43" autoAdjust="0"/>
    <p:restoredTop sz="96973" autoAdjust="0"/>
  </p:normalViewPr>
  <p:slideViewPr>
    <p:cSldViewPr>
      <p:cViewPr>
        <p:scale>
          <a:sx n="159" d="100"/>
          <a:sy n="159" d="100"/>
        </p:scale>
        <p:origin x="-942" y="-18"/>
      </p:cViewPr>
      <p:guideLst>
        <p:guide orient="horz" pos="1944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5447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00748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67106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9"/>
          <p:cNvSpPr/>
          <p:nvPr userDrawn="1"/>
        </p:nvSpPr>
        <p:spPr>
          <a:xfrm>
            <a:off x="0" y="0"/>
            <a:ext cx="8229600" cy="59796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49" y="2828017"/>
            <a:ext cx="7422103" cy="516166"/>
          </a:xfr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lvl="0" algn="ctr">
              <a:buSzPct val="2500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01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2798064" y="5740146"/>
            <a:ext cx="2633472" cy="23083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11480" y="5740146"/>
            <a:ext cx="1892808" cy="2308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5925312" y="5740146"/>
            <a:ext cx="1892808" cy="2308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01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67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Images">
    <p:bg>
      <p:bgPr>
        <a:solidFill>
          <a:schemeClr val="dk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 17"/>
          <p:cNvGrpSpPr/>
          <p:nvPr/>
        </p:nvGrpSpPr>
        <p:grpSpPr>
          <a:xfrm>
            <a:off x="0" y="0"/>
            <a:ext cx="8229599" cy="6172199"/>
            <a:chOff x="0" y="0"/>
            <a:chExt cx="10972799" cy="6172199"/>
          </a:xfrm>
        </p:grpSpPr>
        <p:pic>
          <p:nvPicPr>
            <p:cNvPr id="18" name="Shape 18"/>
            <p:cNvPicPr preferRelativeResize="0"/>
            <p:nvPr/>
          </p:nvPicPr>
          <p:blipFill rotWithShape="1">
            <a:blip r:embed="rId2">
              <a:alphaModFix/>
            </a:blip>
            <a:srcRect t="9528" b="9529"/>
            <a:stretch/>
          </p:blipFill>
          <p:spPr>
            <a:xfrm>
              <a:off x="0" y="0"/>
              <a:ext cx="10972799" cy="617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19"/>
            <p:cNvSpPr/>
            <p:nvPr/>
          </p:nvSpPr>
          <p:spPr>
            <a:xfrm>
              <a:off x="0" y="0"/>
              <a:ext cx="10972799" cy="6172199"/>
            </a:xfrm>
            <a:prstGeom prst="rect">
              <a:avLst/>
            </a:prstGeom>
            <a:solidFill>
              <a:srgbClr val="191919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" name="Shape 20"/>
          <p:cNvSpPr/>
          <p:nvPr/>
        </p:nvSpPr>
        <p:spPr>
          <a:xfrm rot="10800000" flipH="1">
            <a:off x="0" y="0"/>
            <a:ext cx="8229600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7000">
                <a:srgbClr val="FFFFFF">
                  <a:alpha val="0"/>
                </a:srgbClr>
              </a:gs>
              <a:gs pos="55000">
                <a:srgbClr val="FFFFFF">
                  <a:alpha val="27843"/>
                </a:srgbClr>
              </a:gs>
              <a:gs pos="7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2037594" y="4798350"/>
            <a:ext cx="5835388" cy="3139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Font typeface="Arial"/>
              <a:buNone/>
              <a:defRPr sz="16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 l="12327"/>
          <a:stretch/>
        </p:blipFill>
        <p:spPr>
          <a:xfrm>
            <a:off x="0" y="748845"/>
            <a:ext cx="4020260" cy="98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037" y="993505"/>
            <a:ext cx="2684930" cy="49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2838" y="1801524"/>
            <a:ext cx="6886761" cy="73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6919" y="1918615"/>
            <a:ext cx="2886125" cy="4971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/>
          <p:nvPr/>
        </p:nvSpPr>
        <p:spPr>
          <a:xfrm>
            <a:off x="2041423" y="4030296"/>
            <a:ext cx="4114800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dirty="0" smtClean="0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rPr>
              <a:t>Deep Learning Teaching Kit</a:t>
            </a:r>
            <a:endParaRPr lang="en-US" sz="1100" b="0" i="0" u="none" strike="noStrike" cap="none" dirty="0">
              <a:solidFill>
                <a:srgbClr val="939A9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878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83854" y="1333500"/>
            <a:ext cx="7461504" cy="4466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294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41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28608" marR="0" lvl="1" indent="-9507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16737" marR="0" lvl="2" indent="-3936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59622" marR="0" lvl="3" indent="-3922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16787" marR="0" lvl="4" indent="-7086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856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7100" y="349950"/>
            <a:ext cx="7422103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74808" y="1332412"/>
            <a:ext cx="7403956" cy="43503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41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8"/>
          <p:cNvSpPr/>
          <p:nvPr/>
        </p:nvSpPr>
        <p:spPr>
          <a:xfrm>
            <a:off x="7178478" y="6000375"/>
            <a:ext cx="819900" cy="171825"/>
          </a:xfrm>
          <a:prstGeom prst="parallelogram">
            <a:avLst>
              <a:gd name="adj" fmla="val 36300"/>
            </a:avLst>
          </a:prstGeom>
          <a:solidFill>
            <a:srgbClr val="57068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Shape 9"/>
          <p:cNvSpPr/>
          <p:nvPr/>
        </p:nvSpPr>
        <p:spPr>
          <a:xfrm>
            <a:off x="6394205" y="6000375"/>
            <a:ext cx="819900" cy="171825"/>
          </a:xfrm>
          <a:prstGeom prst="parallelogram">
            <a:avLst>
              <a:gd name="adj" fmla="val 36300"/>
            </a:avLst>
          </a:prstGeom>
          <a:solidFill>
            <a:srgbClr val="76B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8">
            <a:alphaModFix/>
          </a:blip>
          <a:srcRect t="-6317" r="97921" b="17098"/>
          <a:stretch/>
        </p:blipFill>
        <p:spPr>
          <a:xfrm>
            <a:off x="7947899" y="5987803"/>
            <a:ext cx="284058" cy="1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9">
            <a:alphaModFix/>
          </a:blip>
          <a:srcRect l="52877" t="1978" b="17094"/>
          <a:stretch/>
        </p:blipFill>
        <p:spPr>
          <a:xfrm>
            <a:off x="0" y="6002008"/>
            <a:ext cx="6433058" cy="1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/>
        </p:nvSpPr>
        <p:spPr>
          <a:xfrm>
            <a:off x="478720" y="6035178"/>
            <a:ext cx="240770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cxnSp>
        <p:nvCxnSpPr>
          <p:cNvPr id="13" name="Shape 13"/>
          <p:cNvCxnSpPr/>
          <p:nvPr/>
        </p:nvCxnSpPr>
        <p:spPr>
          <a:xfrm>
            <a:off x="-8055" y="5991792"/>
            <a:ext cx="8229600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Shape 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33071" y="6039150"/>
            <a:ext cx="495117" cy="9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1486" y="6039810"/>
            <a:ext cx="273884" cy="9295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60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41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4.0/legal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emf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s.nyu.edu/~koray" TargetMode="External"/><Relationship Id="rId2" Type="http://schemas.openxmlformats.org/officeDocument/2006/relationships/hyperlink" Target="http://www.di.ens.fr/willow/SPAMS/" TargetMode="Externa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emf"/><Relationship Id="rId4" Type="http://schemas.openxmlformats.org/officeDocument/2006/relationships/image" Target="../media/image1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95.png"/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emf"/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emf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emf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Lecture 4.3 - Sparse </a:t>
            </a:r>
            <a:r>
              <a:rPr lang="en-US" dirty="0"/>
              <a:t>Coding</a:t>
            </a:r>
          </a:p>
        </p:txBody>
      </p:sp>
    </p:spTree>
    <p:extLst>
      <p:ext uri="{BB962C8B-B14F-4D97-AF65-F5344CB8AC3E}">
        <p14:creationId xmlns:p14="http://schemas.microsoft.com/office/powerpoint/2010/main" val="4258901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 on MNIST</a:t>
            </a:r>
          </a:p>
        </p:txBody>
      </p:sp>
      <p:sp>
        <p:nvSpPr>
          <p:cNvPr id="3" name="object 3"/>
          <p:cNvSpPr/>
          <p:nvPr/>
        </p:nvSpPr>
        <p:spPr>
          <a:xfrm>
            <a:off x="4671339" y="2594489"/>
            <a:ext cx="2790081" cy="2201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83303" y="2111379"/>
            <a:ext cx="4646429" cy="3632195"/>
          </a:xfrm>
          <a:custGeom>
            <a:avLst/>
            <a:gdLst/>
            <a:ahLst/>
            <a:cxnLst/>
            <a:rect l="l" t="t" r="r" b="b"/>
            <a:pathLst>
              <a:path w="7342505" h="5739765">
                <a:moveTo>
                  <a:pt x="0" y="0"/>
                </a:moveTo>
                <a:lnTo>
                  <a:pt x="0" y="5739541"/>
                </a:lnTo>
                <a:lnTo>
                  <a:pt x="7342296" y="5739541"/>
                </a:lnTo>
                <a:lnTo>
                  <a:pt x="734229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12162" y="2383355"/>
            <a:ext cx="3751835" cy="29125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2108983"/>
            <a:ext cx="4289599" cy="3557052"/>
          </a:xfrm>
          <a:custGeom>
            <a:avLst/>
            <a:gdLst/>
            <a:ahLst/>
            <a:cxnLst/>
            <a:rect l="l" t="t" r="r" b="b"/>
            <a:pathLst>
              <a:path w="6778625" h="5621020">
                <a:moveTo>
                  <a:pt x="0" y="5620438"/>
                </a:moveTo>
                <a:lnTo>
                  <a:pt x="6778091" y="5620438"/>
                </a:lnTo>
                <a:lnTo>
                  <a:pt x="6778091" y="0"/>
                </a:lnTo>
                <a:lnTo>
                  <a:pt x="0" y="0"/>
                </a:lnTo>
                <a:lnTo>
                  <a:pt x="0" y="56204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633" y="2375316"/>
            <a:ext cx="3673979" cy="28987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75733" y="1853873"/>
            <a:ext cx="329104" cy="348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3400" i="1" spc="52" baseline="-23474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sz="3400" i="1" spc="-356" baseline="-23474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1600" i="1" spc="1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66884" y="1821726"/>
            <a:ext cx="449654" cy="348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3400" i="1" spc="859" baseline="-23474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sz="1600" i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endParaRPr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11927" y="1940724"/>
            <a:ext cx="1178183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spc="2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sz="2200" i="1" spc="2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sz="2200" spc="1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200" spc="-17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57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25)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089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</a:t>
            </a:r>
            <a:r>
              <a:rPr lang="en-US" dirty="0" err="1"/>
              <a:t>wrt</a:t>
            </a:r>
            <a:r>
              <a:rPr lang="en-US" dirty="0"/>
              <a:t> 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Lloyd Algorithm:</a:t>
            </a:r>
            <a:br>
              <a:rPr lang="en-US" dirty="0"/>
            </a:br>
            <a:r>
              <a:rPr lang="en-US" dirty="0"/>
              <a:t>Fix M and update assignment:</a:t>
            </a:r>
          </a:p>
          <a:p>
            <a:pPr marL="0" indent="0">
              <a:buNone/>
            </a:pPr>
            <a:r>
              <a:rPr lang="en-US" dirty="0"/>
              <a:t>	For each</a:t>
            </a:r>
          </a:p>
          <a:p>
            <a:endParaRPr lang="en-US" dirty="0"/>
          </a:p>
          <a:p>
            <a:r>
              <a:rPr lang="en-US" dirty="0"/>
              <a:t>Fix assignment and update M :</a:t>
            </a:r>
          </a:p>
          <a:p>
            <a:pPr marL="0" indent="0">
              <a:buNone/>
            </a:pPr>
            <a:r>
              <a:rPr lang="en-US" dirty="0"/>
              <a:t>	For each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t="1437" b="70732"/>
          <a:stretch/>
        </p:blipFill>
        <p:spPr>
          <a:xfrm>
            <a:off x="1676401" y="1683224"/>
            <a:ext cx="3928318" cy="8694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15518" t="50675" r="-15518" b="41007"/>
          <a:stretch/>
        </p:blipFill>
        <p:spPr>
          <a:xfrm>
            <a:off x="2320082" y="3162300"/>
            <a:ext cx="3928318" cy="25987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l="17458" t="73173" r="-17458" b="-1004"/>
          <a:stretch/>
        </p:blipFill>
        <p:spPr>
          <a:xfrm>
            <a:off x="2286000" y="4045424"/>
            <a:ext cx="3928318" cy="8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9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K-Means?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new sample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find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such that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Representation (1 of K)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bject 11"/>
          <p:cNvSpPr txBox="1"/>
          <p:nvPr/>
        </p:nvSpPr>
        <p:spPr>
          <a:xfrm>
            <a:off x="762000" y="2476500"/>
            <a:ext cx="5279722" cy="15311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7170">
              <a:tabLst>
                <a:tab pos="1298708" algn="l"/>
                <a:tab pos="1645887" algn="l"/>
              </a:tabLst>
            </a:pPr>
            <a:r>
              <a:rPr sz="2300" spc="-3" dirty="0">
                <a:solidFill>
                  <a:srgbClr val="001E57"/>
                </a:solidFill>
                <a:latin typeface="Courier New"/>
                <a:cs typeface="Courier New"/>
              </a:rPr>
              <a:t>For</a:t>
            </a:r>
            <a:r>
              <a:rPr sz="2300" dirty="0">
                <a:solidFill>
                  <a:srgbClr val="001E57"/>
                </a:solidFill>
                <a:latin typeface="Courier New"/>
                <a:cs typeface="Courier New"/>
              </a:rPr>
              <a:t> k	=	1..K</a:t>
            </a:r>
            <a:endParaRPr sz="2300" dirty="0">
              <a:latin typeface="Courier New"/>
              <a:cs typeface="Courier New"/>
            </a:endParaRPr>
          </a:p>
          <a:p>
            <a:pPr marR="34155" algn="ctr">
              <a:spcBef>
                <a:spcPts val="304"/>
              </a:spcBef>
              <a:tabLst>
                <a:tab pos="462906" algn="l"/>
                <a:tab pos="810085" algn="l"/>
                <a:tab pos="1446581" algn="l"/>
                <a:tab pos="1793760" algn="l"/>
                <a:tab pos="2430255" algn="l"/>
                <a:tab pos="3067153" algn="l"/>
                <a:tab pos="3414333" algn="l"/>
              </a:tabLst>
            </a:pPr>
            <a:r>
              <a:rPr sz="2300" dirty="0">
                <a:solidFill>
                  <a:srgbClr val="001E57"/>
                </a:solidFill>
                <a:latin typeface="Courier New"/>
                <a:cs typeface="Courier New"/>
              </a:rPr>
              <a:t>z</a:t>
            </a:r>
            <a:r>
              <a:rPr sz="2300" baseline="-6944" dirty="0">
                <a:solidFill>
                  <a:srgbClr val="001E57"/>
                </a:solidFill>
                <a:latin typeface="Courier New"/>
                <a:cs typeface="Courier New"/>
              </a:rPr>
              <a:t>k	</a:t>
            </a:r>
            <a:r>
              <a:rPr sz="2300" dirty="0">
                <a:solidFill>
                  <a:srgbClr val="001E57"/>
                </a:solidFill>
                <a:latin typeface="Courier New"/>
                <a:cs typeface="Courier New"/>
              </a:rPr>
              <a:t>=	(M</a:t>
            </a:r>
            <a:r>
              <a:rPr sz="2300" baseline="27777" dirty="0">
                <a:solidFill>
                  <a:srgbClr val="001E57"/>
                </a:solidFill>
                <a:latin typeface="Courier New"/>
                <a:cs typeface="Courier New"/>
              </a:rPr>
              <a:t>k	</a:t>
            </a:r>
            <a:r>
              <a:rPr sz="2300" dirty="0">
                <a:solidFill>
                  <a:srgbClr val="001E57"/>
                </a:solidFill>
                <a:latin typeface="Courier New"/>
                <a:cs typeface="Courier New"/>
              </a:rPr>
              <a:t>-	Y)</a:t>
            </a:r>
            <a:r>
              <a:rPr sz="2300" baseline="27777" dirty="0">
                <a:solidFill>
                  <a:srgbClr val="001E57"/>
                </a:solidFill>
                <a:latin typeface="Courier New"/>
                <a:cs typeface="Courier New"/>
              </a:rPr>
              <a:t>T	</a:t>
            </a:r>
            <a:r>
              <a:rPr sz="2300" dirty="0">
                <a:solidFill>
                  <a:srgbClr val="001E57"/>
                </a:solidFill>
                <a:latin typeface="Courier New"/>
                <a:cs typeface="Courier New"/>
              </a:rPr>
              <a:t>(M</a:t>
            </a:r>
            <a:r>
              <a:rPr sz="2300" baseline="27777" dirty="0">
                <a:solidFill>
                  <a:srgbClr val="001E57"/>
                </a:solidFill>
                <a:latin typeface="Courier New"/>
                <a:cs typeface="Courier New"/>
              </a:rPr>
              <a:t>k	</a:t>
            </a:r>
            <a:r>
              <a:rPr sz="2300" dirty="0">
                <a:solidFill>
                  <a:srgbClr val="001E57"/>
                </a:solidFill>
                <a:latin typeface="Courier New"/>
                <a:cs typeface="Courier New"/>
              </a:rPr>
              <a:t>-	Y)</a:t>
            </a:r>
            <a:endParaRPr sz="2300" dirty="0">
              <a:latin typeface="Courier New"/>
              <a:cs typeface="Courier New"/>
            </a:endParaRPr>
          </a:p>
          <a:p>
            <a:pPr marL="257170">
              <a:spcBef>
                <a:spcPts val="304"/>
              </a:spcBef>
            </a:pPr>
            <a:r>
              <a:rPr sz="2300" dirty="0">
                <a:solidFill>
                  <a:srgbClr val="001E57"/>
                </a:solidFill>
                <a:latin typeface="Courier New"/>
                <a:cs typeface="Courier New"/>
              </a:rPr>
              <a:t>End</a:t>
            </a:r>
            <a:endParaRPr sz="2300" dirty="0">
              <a:latin typeface="Courier New"/>
              <a:cs typeface="Courier New"/>
            </a:endParaRPr>
          </a:p>
          <a:p>
            <a:pPr marL="257170">
              <a:spcBef>
                <a:spcPts val="304"/>
              </a:spcBef>
              <a:tabLst>
                <a:tab pos="604349" algn="l"/>
                <a:tab pos="951529" algn="l"/>
              </a:tabLst>
            </a:pPr>
            <a:r>
              <a:rPr sz="2300" dirty="0">
                <a:solidFill>
                  <a:srgbClr val="001E57"/>
                </a:solidFill>
                <a:latin typeface="Courier New"/>
                <a:cs typeface="Courier New"/>
              </a:rPr>
              <a:t>k	=	</a:t>
            </a:r>
            <a:r>
              <a:rPr sz="2300" spc="-3" dirty="0">
                <a:solidFill>
                  <a:srgbClr val="001E57"/>
                </a:solidFill>
                <a:latin typeface="Courier New"/>
                <a:cs typeface="Courier New"/>
              </a:rPr>
              <a:t>index of</a:t>
            </a:r>
            <a:r>
              <a:rPr sz="2300" spc="-54" dirty="0">
                <a:solidFill>
                  <a:srgbClr val="001E5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001E57"/>
                </a:solidFill>
                <a:latin typeface="Courier New"/>
                <a:cs typeface="Courier New"/>
              </a:rPr>
              <a:t>min(z)</a:t>
            </a:r>
            <a:endParaRPr sz="2300" dirty="0">
              <a:latin typeface="Courier New"/>
              <a:cs typeface="Courier New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/>
          <a:srcRect b="83647"/>
          <a:stretch/>
        </p:blipFill>
        <p:spPr>
          <a:xfrm>
            <a:off x="609600" y="1723150"/>
            <a:ext cx="4622096" cy="56697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l="98" t="81319" r="-98" b="2328"/>
          <a:stretch/>
        </p:blipFill>
        <p:spPr>
          <a:xfrm>
            <a:off x="624385" y="4686300"/>
            <a:ext cx="4622096" cy="56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8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</a:t>
            </a:r>
          </a:p>
        </p:txBody>
      </p:sp>
      <p:sp>
        <p:nvSpPr>
          <p:cNvPr id="46" name="Text Placeholder 4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 an input vector using an </a:t>
            </a:r>
            <a:r>
              <a:rPr lang="en-US" b="1" dirty="0"/>
              <a:t>overcomplete</a:t>
            </a:r>
            <a:r>
              <a:rPr lang="en-US" dirty="0"/>
              <a:t> dictionary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Each </a:t>
            </a:r>
            <a:r>
              <a:rPr lang="en-US" b="1" dirty="0"/>
              <a:t>Y</a:t>
            </a:r>
            <a:r>
              <a:rPr lang="en-US" dirty="0"/>
              <a:t> is represented using a linear combination of columns of </a:t>
            </a:r>
            <a:r>
              <a:rPr lang="en-US" b="1" dirty="0"/>
              <a:t>D</a:t>
            </a:r>
          </a:p>
          <a:p>
            <a:r>
              <a:rPr lang="en-US" dirty="0"/>
              <a:t>How do we calculate </a:t>
            </a:r>
            <a:r>
              <a:rPr lang="en-US" b="1" dirty="0"/>
              <a:t>z</a:t>
            </a:r>
            <a:r>
              <a:rPr lang="en-US" dirty="0"/>
              <a:t> for a given </a:t>
            </a:r>
            <a:r>
              <a:rPr lang="en-US" b="1" dirty="0"/>
              <a:t>Y</a:t>
            </a:r>
            <a:r>
              <a:rPr lang="en-US" dirty="0"/>
              <a:t>?  </a:t>
            </a:r>
          </a:p>
          <a:p>
            <a:r>
              <a:rPr lang="en-US" dirty="0"/>
              <a:t>How do we learn </a:t>
            </a:r>
            <a:r>
              <a:rPr lang="en-US" b="1" dirty="0"/>
              <a:t>D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 rotWithShape="1">
          <a:blip r:embed="rId2"/>
          <a:srcRect t="1182"/>
          <a:stretch/>
        </p:blipFill>
        <p:spPr>
          <a:xfrm>
            <a:off x="914400" y="1742173"/>
            <a:ext cx="6248400" cy="23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24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L0</a:t>
            </a:r>
          </a:p>
        </p:txBody>
      </p:sp>
      <p:sp>
        <p:nvSpPr>
          <p:cNvPr id="24" name="Text Placeholder 2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Find the sparsest solution that satisfies a given reconstruction error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6075" indent="-346075">
              <a:buFont typeface="+mj-lt"/>
              <a:buAutoNum type="arabicPeriod"/>
            </a:pPr>
            <a:r>
              <a:rPr lang="en-US" dirty="0"/>
              <a:t>Find the best k-sparse representation that minimizes reconstruction error</a:t>
            </a:r>
          </a:p>
          <a:p>
            <a:pPr marL="346075" indent="-346075">
              <a:buFont typeface="+mj-lt"/>
              <a:buAutoNum type="arabicPeriod"/>
            </a:pPr>
            <a:endParaRPr lang="en-US" dirty="0"/>
          </a:p>
          <a:p>
            <a:pPr marL="346075" indent="-346075">
              <a:buFont typeface="+mj-lt"/>
              <a:buAutoNum type="arabicPeriod"/>
            </a:pPr>
            <a:endParaRPr lang="en-US" dirty="0"/>
          </a:p>
          <a:p>
            <a:pPr marL="346075" indent="-346075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L0 minimization requires	search</a:t>
            </a:r>
          </a:p>
          <a:p>
            <a:pPr lvl="1"/>
            <a:r>
              <a:rPr lang="en-US" dirty="0"/>
              <a:t>not tractable</a:t>
            </a:r>
          </a:p>
          <a:p>
            <a:pPr marL="346075" indent="-346075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/>
          <a:srcRect b="64310"/>
          <a:stretch/>
        </p:blipFill>
        <p:spPr>
          <a:xfrm>
            <a:off x="609601" y="1714500"/>
            <a:ext cx="48006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3175" t="64871" r="-3175" b="-561"/>
          <a:stretch/>
        </p:blipFill>
        <p:spPr>
          <a:xfrm>
            <a:off x="685800" y="3390900"/>
            <a:ext cx="48006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26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L0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Matching Pursuit Algorithms offer greedy solution [</a:t>
            </a:r>
            <a:r>
              <a:rPr lang="en-US" dirty="0" err="1"/>
              <a:t>Mallat</a:t>
            </a:r>
            <a:r>
              <a:rPr lang="en-US" dirty="0"/>
              <a:t> and Zhang  ’93]</a:t>
            </a:r>
          </a:p>
          <a:p>
            <a:r>
              <a:rPr lang="en-US" dirty="0"/>
              <a:t>Greedily pick the dictionary element that reduces residual most</a:t>
            </a:r>
          </a:p>
          <a:p>
            <a:pPr lvl="1"/>
            <a:r>
              <a:rPr lang="en-US" dirty="0"/>
              <a:t>Very fast, but unstable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16792"/>
            <a:ext cx="2759372" cy="210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422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pursuit 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727198" y="3370184"/>
            <a:ext cx="4185313" cy="2095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1709" y="1428157"/>
            <a:ext cx="2020093" cy="1593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23192" y="1833329"/>
            <a:ext cx="18363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98296" y="4227613"/>
            <a:ext cx="25476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1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0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pursuit 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1768078" y="1106405"/>
            <a:ext cx="4694247" cy="1955736"/>
          </a:xfrm>
          <a:custGeom>
            <a:avLst/>
            <a:gdLst/>
            <a:ahLst/>
            <a:cxnLst/>
            <a:rect l="l" t="t" r="r" b="b"/>
            <a:pathLst>
              <a:path w="7418070" h="3090545">
                <a:moveTo>
                  <a:pt x="0" y="3090329"/>
                </a:moveTo>
                <a:lnTo>
                  <a:pt x="7417854" y="3090329"/>
                </a:lnTo>
                <a:lnTo>
                  <a:pt x="7417854" y="0"/>
                </a:lnTo>
                <a:lnTo>
                  <a:pt x="0" y="0"/>
                </a:lnTo>
                <a:lnTo>
                  <a:pt x="0" y="30903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8199" y="1253076"/>
            <a:ext cx="3637284" cy="1593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893782" y="2898428"/>
            <a:ext cx="18363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5364695" y="2895213"/>
            <a:ext cx="2350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3842087" y="2933700"/>
            <a:ext cx="8185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tabLst>
                <a:tab pos="591490" algn="l"/>
              </a:tabLst>
            </a:pPr>
            <a:r>
              <a:rPr sz="2200" i="1" spc="-66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spc="-66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sz="2200" i="1" spc="158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2118312" y="3694998"/>
            <a:ext cx="22864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400" i="1" spc="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96013" y="2899232"/>
            <a:ext cx="704017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sz="2200" spc="1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200" spc="-1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object 5"/>
          <p:cNvSpPr txBox="1"/>
          <p:nvPr/>
        </p:nvSpPr>
        <p:spPr>
          <a:xfrm>
            <a:off x="2752576" y="5678577"/>
            <a:ext cx="61079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dirty="0"/>
              <a:t>0</a:t>
            </a:r>
            <a:endParaRPr sz="600"/>
          </a:p>
        </p:txBody>
      </p:sp>
      <p:sp>
        <p:nvSpPr>
          <p:cNvPr id="59" name="object 6"/>
          <p:cNvSpPr/>
          <p:nvPr/>
        </p:nvSpPr>
        <p:spPr>
          <a:xfrm>
            <a:off x="3061322" y="5633702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7"/>
          <p:cNvSpPr/>
          <p:nvPr/>
        </p:nvSpPr>
        <p:spPr>
          <a:xfrm>
            <a:off x="3061322" y="3460445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8"/>
          <p:cNvSpPr txBox="1"/>
          <p:nvPr/>
        </p:nvSpPr>
        <p:spPr>
          <a:xfrm>
            <a:off x="2986310" y="5678577"/>
            <a:ext cx="150287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spc="-3" dirty="0"/>
              <a:t>100</a:t>
            </a:r>
            <a:endParaRPr sz="600"/>
          </a:p>
        </p:txBody>
      </p:sp>
      <p:sp>
        <p:nvSpPr>
          <p:cNvPr id="62" name="object 9"/>
          <p:cNvSpPr/>
          <p:nvPr/>
        </p:nvSpPr>
        <p:spPr>
          <a:xfrm>
            <a:off x="3340598" y="5633702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0"/>
          <p:cNvSpPr/>
          <p:nvPr/>
        </p:nvSpPr>
        <p:spPr>
          <a:xfrm>
            <a:off x="3340598" y="3460445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1"/>
          <p:cNvSpPr/>
          <p:nvPr/>
        </p:nvSpPr>
        <p:spPr>
          <a:xfrm>
            <a:off x="3619200" y="5633702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2"/>
          <p:cNvSpPr/>
          <p:nvPr/>
        </p:nvSpPr>
        <p:spPr>
          <a:xfrm>
            <a:off x="3619200" y="3460445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3"/>
          <p:cNvSpPr txBox="1"/>
          <p:nvPr/>
        </p:nvSpPr>
        <p:spPr>
          <a:xfrm>
            <a:off x="3265587" y="5678577"/>
            <a:ext cx="428759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tabLst>
                <a:tab pos="286503" algn="l"/>
              </a:tabLst>
            </a:pPr>
            <a:r>
              <a:rPr sz="600" spc="-3" dirty="0"/>
              <a:t>20</a:t>
            </a:r>
            <a:r>
              <a:rPr sz="600" dirty="0"/>
              <a:t>0	</a:t>
            </a:r>
            <a:r>
              <a:rPr sz="600" spc="-3" dirty="0"/>
              <a:t>300</a:t>
            </a:r>
            <a:endParaRPr sz="600"/>
          </a:p>
        </p:txBody>
      </p:sp>
      <p:sp>
        <p:nvSpPr>
          <p:cNvPr id="67" name="object 14"/>
          <p:cNvSpPr/>
          <p:nvPr/>
        </p:nvSpPr>
        <p:spPr>
          <a:xfrm>
            <a:off x="3898476" y="5633702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5"/>
          <p:cNvSpPr/>
          <p:nvPr/>
        </p:nvSpPr>
        <p:spPr>
          <a:xfrm>
            <a:off x="3898476" y="3460445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6"/>
          <p:cNvSpPr txBox="1"/>
          <p:nvPr/>
        </p:nvSpPr>
        <p:spPr>
          <a:xfrm>
            <a:off x="3823469" y="5678577"/>
            <a:ext cx="150287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spc="-3" dirty="0"/>
              <a:t>400</a:t>
            </a:r>
            <a:endParaRPr sz="600"/>
          </a:p>
        </p:txBody>
      </p:sp>
      <p:sp>
        <p:nvSpPr>
          <p:cNvPr id="70" name="object 17"/>
          <p:cNvSpPr/>
          <p:nvPr/>
        </p:nvSpPr>
        <p:spPr>
          <a:xfrm>
            <a:off x="4177752" y="5633702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8"/>
          <p:cNvSpPr/>
          <p:nvPr/>
        </p:nvSpPr>
        <p:spPr>
          <a:xfrm>
            <a:off x="4177752" y="3460445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19"/>
          <p:cNvSpPr/>
          <p:nvPr/>
        </p:nvSpPr>
        <p:spPr>
          <a:xfrm>
            <a:off x="4456361" y="5633702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0"/>
          <p:cNvSpPr/>
          <p:nvPr/>
        </p:nvSpPr>
        <p:spPr>
          <a:xfrm>
            <a:off x="4456361" y="3460445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1"/>
          <p:cNvSpPr txBox="1"/>
          <p:nvPr/>
        </p:nvSpPr>
        <p:spPr>
          <a:xfrm>
            <a:off x="4102745" y="5678577"/>
            <a:ext cx="428759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tabLst>
                <a:tab pos="286503" algn="l"/>
              </a:tabLst>
            </a:pPr>
            <a:r>
              <a:rPr sz="600" spc="-3" dirty="0"/>
              <a:t>50</a:t>
            </a:r>
            <a:r>
              <a:rPr sz="600" dirty="0"/>
              <a:t>0	</a:t>
            </a:r>
            <a:r>
              <a:rPr sz="600" spc="-3" dirty="0"/>
              <a:t>600</a:t>
            </a:r>
            <a:endParaRPr sz="600"/>
          </a:p>
        </p:txBody>
      </p:sp>
      <p:sp>
        <p:nvSpPr>
          <p:cNvPr id="75" name="object 22"/>
          <p:cNvSpPr/>
          <p:nvPr/>
        </p:nvSpPr>
        <p:spPr>
          <a:xfrm>
            <a:off x="4735637" y="5633702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3"/>
          <p:cNvSpPr/>
          <p:nvPr/>
        </p:nvSpPr>
        <p:spPr>
          <a:xfrm>
            <a:off x="4735637" y="3460445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4"/>
          <p:cNvSpPr/>
          <p:nvPr/>
        </p:nvSpPr>
        <p:spPr>
          <a:xfrm>
            <a:off x="5014245" y="5633702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5"/>
          <p:cNvSpPr/>
          <p:nvPr/>
        </p:nvSpPr>
        <p:spPr>
          <a:xfrm>
            <a:off x="5014245" y="3460445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6"/>
          <p:cNvSpPr txBox="1"/>
          <p:nvPr/>
        </p:nvSpPr>
        <p:spPr>
          <a:xfrm>
            <a:off x="4660627" y="5678577"/>
            <a:ext cx="428759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tabLst>
                <a:tab pos="286503" algn="l"/>
              </a:tabLst>
            </a:pPr>
            <a:r>
              <a:rPr sz="600" spc="-3" dirty="0"/>
              <a:t>70</a:t>
            </a:r>
            <a:r>
              <a:rPr sz="600" dirty="0"/>
              <a:t>0	</a:t>
            </a:r>
            <a:r>
              <a:rPr sz="600" spc="-3" dirty="0"/>
              <a:t>800</a:t>
            </a:r>
            <a:endParaRPr sz="600"/>
          </a:p>
        </p:txBody>
      </p:sp>
      <p:sp>
        <p:nvSpPr>
          <p:cNvPr id="80" name="object 27"/>
          <p:cNvSpPr/>
          <p:nvPr/>
        </p:nvSpPr>
        <p:spPr>
          <a:xfrm>
            <a:off x="5293521" y="5633702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8"/>
          <p:cNvSpPr/>
          <p:nvPr/>
        </p:nvSpPr>
        <p:spPr>
          <a:xfrm>
            <a:off x="5293521" y="3460445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29"/>
          <p:cNvSpPr txBox="1"/>
          <p:nvPr/>
        </p:nvSpPr>
        <p:spPr>
          <a:xfrm>
            <a:off x="5218510" y="5678577"/>
            <a:ext cx="452065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tabLst>
                <a:tab pos="264805" algn="l"/>
              </a:tabLst>
            </a:pPr>
            <a:r>
              <a:rPr sz="600" spc="-3" dirty="0"/>
              <a:t>90</a:t>
            </a:r>
            <a:r>
              <a:rPr sz="600" dirty="0"/>
              <a:t>0	</a:t>
            </a:r>
            <a:r>
              <a:rPr sz="600" spc="-3" dirty="0"/>
              <a:t>1000</a:t>
            </a:r>
            <a:endParaRPr sz="600"/>
          </a:p>
        </p:txBody>
      </p:sp>
      <p:sp>
        <p:nvSpPr>
          <p:cNvPr id="83" name="object 30"/>
          <p:cNvSpPr txBox="1"/>
          <p:nvPr/>
        </p:nvSpPr>
        <p:spPr>
          <a:xfrm>
            <a:off x="2707035" y="5610935"/>
            <a:ext cx="61079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dirty="0"/>
              <a:t>0</a:t>
            </a:r>
            <a:endParaRPr sz="600"/>
          </a:p>
        </p:txBody>
      </p:sp>
      <p:sp>
        <p:nvSpPr>
          <p:cNvPr id="84" name="object 31"/>
          <p:cNvSpPr/>
          <p:nvPr/>
        </p:nvSpPr>
        <p:spPr>
          <a:xfrm>
            <a:off x="2782714" y="5386573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2"/>
          <p:cNvSpPr/>
          <p:nvPr/>
        </p:nvSpPr>
        <p:spPr>
          <a:xfrm>
            <a:off x="5544668" y="5386573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3"/>
          <p:cNvSpPr/>
          <p:nvPr/>
        </p:nvSpPr>
        <p:spPr>
          <a:xfrm>
            <a:off x="2782714" y="5111316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4"/>
          <p:cNvSpPr/>
          <p:nvPr/>
        </p:nvSpPr>
        <p:spPr>
          <a:xfrm>
            <a:off x="5544668" y="5111316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5"/>
          <p:cNvSpPr/>
          <p:nvPr/>
        </p:nvSpPr>
        <p:spPr>
          <a:xfrm>
            <a:off x="2782714" y="4836058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6"/>
          <p:cNvSpPr/>
          <p:nvPr/>
        </p:nvSpPr>
        <p:spPr>
          <a:xfrm>
            <a:off x="5544668" y="4836058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7"/>
          <p:cNvSpPr/>
          <p:nvPr/>
        </p:nvSpPr>
        <p:spPr>
          <a:xfrm>
            <a:off x="2782714" y="4560801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8"/>
          <p:cNvSpPr/>
          <p:nvPr/>
        </p:nvSpPr>
        <p:spPr>
          <a:xfrm>
            <a:off x="5544668" y="4560801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39"/>
          <p:cNvSpPr/>
          <p:nvPr/>
        </p:nvSpPr>
        <p:spPr>
          <a:xfrm>
            <a:off x="2782714" y="4285543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40"/>
          <p:cNvSpPr/>
          <p:nvPr/>
        </p:nvSpPr>
        <p:spPr>
          <a:xfrm>
            <a:off x="5544668" y="4285543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41"/>
          <p:cNvSpPr/>
          <p:nvPr/>
        </p:nvSpPr>
        <p:spPr>
          <a:xfrm>
            <a:off x="2782714" y="4010285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2"/>
          <p:cNvSpPr/>
          <p:nvPr/>
        </p:nvSpPr>
        <p:spPr>
          <a:xfrm>
            <a:off x="5544668" y="4010285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3"/>
          <p:cNvSpPr/>
          <p:nvPr/>
        </p:nvSpPr>
        <p:spPr>
          <a:xfrm>
            <a:off x="2782714" y="3735028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44"/>
          <p:cNvSpPr/>
          <p:nvPr/>
        </p:nvSpPr>
        <p:spPr>
          <a:xfrm>
            <a:off x="5544668" y="3735028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8" name="object 45"/>
          <p:cNvGraphicFramePr>
            <a:graphicFrameLocks noGrp="1"/>
          </p:cNvGraphicFramePr>
          <p:nvPr/>
        </p:nvGraphicFramePr>
        <p:xfrm>
          <a:off x="2567062" y="3460445"/>
          <a:ext cx="3005734" cy="22013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6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7949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0689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57589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630631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419981">
                <a:tc>
                  <a:txBody>
                    <a:bodyPr/>
                    <a:lstStyle/>
                    <a:p>
                      <a:pPr marL="22225">
                        <a:lnSpc>
                          <a:spcPts val="565"/>
                        </a:lnSpc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1600</a:t>
                      </a:r>
                      <a:endParaRPr sz="6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endParaRPr sz="600">
                        <a:latin typeface="Times New Roman"/>
                        <a:cs typeface="Times New Roman"/>
                      </a:endParaRPr>
                    </a:p>
                    <a:p>
                      <a:pPr marL="22225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1400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 gridSpan="4"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00"/>
                      </a:solidFill>
                      <a:prstDash val="solid"/>
                    </a:lnR>
                    <a:lnT w="6350">
                      <a:solidFill>
                        <a:srgbClr val="00000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5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24765" algn="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1200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5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24765" algn="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1000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5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26034" algn="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800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5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26034" algn="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600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7525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26034" algn="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400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FF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FF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0511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  <a:p>
                      <a:pPr marR="26034" algn="r">
                        <a:lnSpc>
                          <a:spcPct val="100000"/>
                        </a:lnSpc>
                      </a:pPr>
                      <a:r>
                        <a:rPr sz="600" spc="-5" dirty="0">
                          <a:latin typeface="Arial"/>
                          <a:cs typeface="Arial"/>
                        </a:rPr>
                        <a:t>200</a:t>
                      </a:r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00"/>
                      </a:solidFill>
                      <a:prstDash val="solid"/>
                    </a:lnL>
                    <a:lnR w="6350">
                      <a:solidFill>
                        <a:srgbClr val="0000FF"/>
                      </a:solidFill>
                      <a:prstDash val="solid"/>
                    </a:lnR>
                    <a:lnB w="635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6350">
                      <a:solidFill>
                        <a:srgbClr val="0000FF"/>
                      </a:solidFill>
                      <a:prstDash val="solid"/>
                    </a:lnL>
                    <a:lnB w="635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6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6350">
                      <a:solidFill>
                        <a:srgbClr val="0000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600" dirty="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000000"/>
                      </a:solidFill>
                      <a:prstDash val="solid"/>
                    </a:lnR>
                    <a:lnB w="6350">
                      <a:solidFill>
                        <a:srgbClr val="0000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682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pursuit 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2782714" y="5584969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2714" y="3383583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2714" y="3383583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72797" y="3383583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82714" y="5584969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2714" y="3383583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2714" y="555684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2714" y="338358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61322" y="555684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1322" y="338358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340598" y="555684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40598" y="338358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19200" y="555684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19200" y="338358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98476" y="555684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8476" y="338358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77752" y="555684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77752" y="338358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56361" y="555684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56361" y="338358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35637" y="555684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35637" y="338358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14245" y="555684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14245" y="338358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293521" y="555684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93521" y="338358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572797" y="555684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72797" y="338358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782714" y="5584969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544668" y="5584969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82714" y="5217964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544668" y="5217964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570411" y="5167062"/>
            <a:ext cx="197301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dirty="0"/>
              <a:t>−</a:t>
            </a:r>
            <a:r>
              <a:rPr sz="600" spc="-3" dirty="0"/>
              <a:t>200</a:t>
            </a:r>
            <a:endParaRPr sz="600"/>
          </a:p>
        </p:txBody>
      </p:sp>
      <p:sp>
        <p:nvSpPr>
          <p:cNvPr id="36" name="object 36"/>
          <p:cNvSpPr/>
          <p:nvPr/>
        </p:nvSpPr>
        <p:spPr>
          <a:xfrm>
            <a:off x="2782714" y="4850951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4668" y="4850951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707035" y="4800051"/>
            <a:ext cx="61079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dirty="0"/>
              <a:t>0</a:t>
            </a:r>
            <a:endParaRPr sz="600"/>
          </a:p>
        </p:txBody>
      </p:sp>
      <p:sp>
        <p:nvSpPr>
          <p:cNvPr id="39" name="object 39"/>
          <p:cNvSpPr/>
          <p:nvPr/>
        </p:nvSpPr>
        <p:spPr>
          <a:xfrm>
            <a:off x="2782714" y="4483939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44668" y="4483939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2617291" y="4433042"/>
            <a:ext cx="150287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spc="-3" dirty="0"/>
              <a:t>200</a:t>
            </a:r>
            <a:endParaRPr sz="600"/>
          </a:p>
        </p:txBody>
      </p:sp>
      <p:sp>
        <p:nvSpPr>
          <p:cNvPr id="42" name="object 42"/>
          <p:cNvSpPr/>
          <p:nvPr/>
        </p:nvSpPr>
        <p:spPr>
          <a:xfrm>
            <a:off x="2782714" y="4116933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44668" y="4116933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617291" y="4066031"/>
            <a:ext cx="150287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spc="-3" dirty="0"/>
              <a:t>400</a:t>
            </a:r>
            <a:endParaRPr sz="600"/>
          </a:p>
        </p:txBody>
      </p:sp>
      <p:sp>
        <p:nvSpPr>
          <p:cNvPr id="45" name="object 45"/>
          <p:cNvSpPr/>
          <p:nvPr/>
        </p:nvSpPr>
        <p:spPr>
          <a:xfrm>
            <a:off x="2782714" y="3749920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44668" y="3749920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617291" y="3699021"/>
            <a:ext cx="150287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spc="-3" dirty="0"/>
              <a:t>600</a:t>
            </a:r>
            <a:endParaRPr sz="600"/>
          </a:p>
        </p:txBody>
      </p:sp>
      <p:sp>
        <p:nvSpPr>
          <p:cNvPr id="48" name="object 48"/>
          <p:cNvSpPr/>
          <p:nvPr/>
        </p:nvSpPr>
        <p:spPr>
          <a:xfrm>
            <a:off x="2782714" y="3383583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44668" y="3383583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617291" y="3332681"/>
            <a:ext cx="150287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spc="-3" dirty="0"/>
              <a:t>800</a:t>
            </a:r>
            <a:endParaRPr sz="600"/>
          </a:p>
        </p:txBody>
      </p:sp>
      <p:sp>
        <p:nvSpPr>
          <p:cNvPr id="51" name="object 51"/>
          <p:cNvSpPr/>
          <p:nvPr/>
        </p:nvSpPr>
        <p:spPr>
          <a:xfrm>
            <a:off x="2782714" y="5584969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82714" y="3383583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82714" y="3383583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72797" y="3383583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738313" y="4316510"/>
            <a:ext cx="834613" cy="1122729"/>
          </a:xfrm>
          <a:custGeom>
            <a:avLst/>
            <a:gdLst/>
            <a:ahLst/>
            <a:cxnLst/>
            <a:rect l="l" t="t" r="r" b="b"/>
            <a:pathLst>
              <a:path w="1318895" h="1774190">
                <a:moveTo>
                  <a:pt x="0" y="844550"/>
                </a:moveTo>
                <a:lnTo>
                  <a:pt x="75145" y="844550"/>
                </a:lnTo>
                <a:lnTo>
                  <a:pt x="79374" y="1663700"/>
                </a:lnTo>
                <a:lnTo>
                  <a:pt x="83616" y="844550"/>
                </a:lnTo>
                <a:lnTo>
                  <a:pt x="687920" y="844550"/>
                </a:lnTo>
                <a:lnTo>
                  <a:pt x="692149" y="1773770"/>
                </a:lnTo>
                <a:lnTo>
                  <a:pt x="696391" y="844550"/>
                </a:lnTo>
                <a:lnTo>
                  <a:pt x="1044587" y="844550"/>
                </a:lnTo>
                <a:lnTo>
                  <a:pt x="1048816" y="0"/>
                </a:lnTo>
                <a:lnTo>
                  <a:pt x="1054112" y="844550"/>
                </a:lnTo>
                <a:lnTo>
                  <a:pt x="1318691" y="844550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903837" y="3699024"/>
            <a:ext cx="834613" cy="1152064"/>
          </a:xfrm>
          <a:custGeom>
            <a:avLst/>
            <a:gdLst/>
            <a:ahLst/>
            <a:cxnLst/>
            <a:rect l="l" t="t" r="r" b="b"/>
            <a:pathLst>
              <a:path w="1318895" h="1820545">
                <a:moveTo>
                  <a:pt x="0" y="1820329"/>
                </a:moveTo>
                <a:lnTo>
                  <a:pt x="1212850" y="1820329"/>
                </a:lnTo>
                <a:lnTo>
                  <a:pt x="1217079" y="577849"/>
                </a:lnTo>
                <a:lnTo>
                  <a:pt x="1221320" y="1820329"/>
                </a:lnTo>
                <a:lnTo>
                  <a:pt x="1310220" y="1820329"/>
                </a:lnTo>
                <a:lnTo>
                  <a:pt x="1314450" y="0"/>
                </a:lnTo>
                <a:lnTo>
                  <a:pt x="1318679" y="1820329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070027" y="4390849"/>
            <a:ext cx="833810" cy="805279"/>
          </a:xfrm>
          <a:custGeom>
            <a:avLst/>
            <a:gdLst/>
            <a:ahLst/>
            <a:cxnLst/>
            <a:rect l="l" t="t" r="r" b="b"/>
            <a:pathLst>
              <a:path w="1317625" h="1272540">
                <a:moveTo>
                  <a:pt x="0" y="727075"/>
                </a:moveTo>
                <a:lnTo>
                  <a:pt x="321729" y="727075"/>
                </a:lnTo>
                <a:lnTo>
                  <a:pt x="325970" y="243420"/>
                </a:lnTo>
                <a:lnTo>
                  <a:pt x="330200" y="727075"/>
                </a:lnTo>
                <a:lnTo>
                  <a:pt x="497420" y="727075"/>
                </a:lnTo>
                <a:lnTo>
                  <a:pt x="502704" y="1272120"/>
                </a:lnTo>
                <a:lnTo>
                  <a:pt x="506945" y="727075"/>
                </a:lnTo>
                <a:lnTo>
                  <a:pt x="797979" y="727075"/>
                </a:lnTo>
                <a:lnTo>
                  <a:pt x="802220" y="1194854"/>
                </a:lnTo>
                <a:lnTo>
                  <a:pt x="806450" y="727075"/>
                </a:lnTo>
                <a:lnTo>
                  <a:pt x="1018120" y="727075"/>
                </a:lnTo>
                <a:lnTo>
                  <a:pt x="1022350" y="0"/>
                </a:lnTo>
                <a:lnTo>
                  <a:pt x="1026579" y="727075"/>
                </a:lnTo>
                <a:lnTo>
                  <a:pt x="1057275" y="727075"/>
                </a:lnTo>
                <a:lnTo>
                  <a:pt x="1062570" y="264579"/>
                </a:lnTo>
                <a:lnTo>
                  <a:pt x="1066800" y="727075"/>
                </a:lnTo>
                <a:lnTo>
                  <a:pt x="1317625" y="727075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85390" y="4850951"/>
            <a:ext cx="284902" cy="0"/>
          </a:xfrm>
          <a:custGeom>
            <a:avLst/>
            <a:gdLst/>
            <a:ahLst/>
            <a:cxnLst/>
            <a:rect l="l" t="t" r="r" b="b"/>
            <a:pathLst>
              <a:path w="450214">
                <a:moveTo>
                  <a:pt x="0" y="0"/>
                </a:moveTo>
                <a:lnTo>
                  <a:pt x="449795" y="0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376190" y="1257300"/>
            <a:ext cx="3646661" cy="1555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 txBox="1"/>
          <p:nvPr/>
        </p:nvSpPr>
        <p:spPr>
          <a:xfrm>
            <a:off x="2893780" y="2898428"/>
            <a:ext cx="18363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object 65"/>
          <p:cNvSpPr txBox="1"/>
          <p:nvPr/>
        </p:nvSpPr>
        <p:spPr>
          <a:xfrm>
            <a:off x="2570411" y="5555499"/>
            <a:ext cx="19730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dirty="0"/>
              <a:t>−</a:t>
            </a:r>
            <a:r>
              <a:rPr sz="600" spc="-3" dirty="0"/>
              <a:t>400</a:t>
            </a:r>
            <a:endParaRPr sz="600"/>
          </a:p>
        </p:txBody>
      </p:sp>
      <p:sp>
        <p:nvSpPr>
          <p:cNvPr id="66" name="object 66"/>
          <p:cNvSpPr txBox="1"/>
          <p:nvPr/>
        </p:nvSpPr>
        <p:spPr>
          <a:xfrm>
            <a:off x="2752576" y="5623140"/>
            <a:ext cx="6107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dirty="0"/>
              <a:t>0</a:t>
            </a:r>
            <a:endParaRPr sz="600"/>
          </a:p>
        </p:txBody>
      </p:sp>
      <p:sp>
        <p:nvSpPr>
          <p:cNvPr id="67" name="object 67"/>
          <p:cNvSpPr txBox="1"/>
          <p:nvPr/>
        </p:nvSpPr>
        <p:spPr>
          <a:xfrm>
            <a:off x="2986310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100</a:t>
            </a:r>
            <a:endParaRPr sz="600"/>
          </a:p>
        </p:txBody>
      </p:sp>
      <p:sp>
        <p:nvSpPr>
          <p:cNvPr id="68" name="object 68"/>
          <p:cNvSpPr txBox="1"/>
          <p:nvPr/>
        </p:nvSpPr>
        <p:spPr>
          <a:xfrm>
            <a:off x="3265586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200</a:t>
            </a:r>
            <a:endParaRPr sz="600"/>
          </a:p>
        </p:txBody>
      </p:sp>
      <p:sp>
        <p:nvSpPr>
          <p:cNvPr id="69" name="object 69"/>
          <p:cNvSpPr txBox="1"/>
          <p:nvPr/>
        </p:nvSpPr>
        <p:spPr>
          <a:xfrm>
            <a:off x="3544193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300</a:t>
            </a:r>
            <a:endParaRPr sz="600"/>
          </a:p>
        </p:txBody>
      </p:sp>
      <p:sp>
        <p:nvSpPr>
          <p:cNvPr id="70" name="object 70"/>
          <p:cNvSpPr txBox="1"/>
          <p:nvPr/>
        </p:nvSpPr>
        <p:spPr>
          <a:xfrm>
            <a:off x="3823469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400</a:t>
            </a:r>
            <a:endParaRPr sz="600"/>
          </a:p>
        </p:txBody>
      </p:sp>
      <p:sp>
        <p:nvSpPr>
          <p:cNvPr id="71" name="object 71"/>
          <p:cNvSpPr txBox="1"/>
          <p:nvPr/>
        </p:nvSpPr>
        <p:spPr>
          <a:xfrm>
            <a:off x="4102745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500</a:t>
            </a:r>
            <a:endParaRPr sz="600"/>
          </a:p>
        </p:txBody>
      </p:sp>
      <p:sp>
        <p:nvSpPr>
          <p:cNvPr id="72" name="object 72"/>
          <p:cNvSpPr txBox="1"/>
          <p:nvPr/>
        </p:nvSpPr>
        <p:spPr>
          <a:xfrm>
            <a:off x="4381351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600</a:t>
            </a:r>
            <a:endParaRPr sz="600"/>
          </a:p>
        </p:txBody>
      </p:sp>
      <p:sp>
        <p:nvSpPr>
          <p:cNvPr id="73" name="object 73"/>
          <p:cNvSpPr txBox="1"/>
          <p:nvPr/>
        </p:nvSpPr>
        <p:spPr>
          <a:xfrm>
            <a:off x="4660627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700</a:t>
            </a:r>
            <a:endParaRPr sz="600"/>
          </a:p>
        </p:txBody>
      </p:sp>
      <p:sp>
        <p:nvSpPr>
          <p:cNvPr id="74" name="object 74"/>
          <p:cNvSpPr txBox="1"/>
          <p:nvPr/>
        </p:nvSpPr>
        <p:spPr>
          <a:xfrm>
            <a:off x="4939233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800</a:t>
            </a:r>
            <a:endParaRPr sz="600"/>
          </a:p>
        </p:txBody>
      </p:sp>
      <p:sp>
        <p:nvSpPr>
          <p:cNvPr id="75" name="object 75"/>
          <p:cNvSpPr txBox="1"/>
          <p:nvPr/>
        </p:nvSpPr>
        <p:spPr>
          <a:xfrm>
            <a:off x="5218509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900</a:t>
            </a:r>
            <a:endParaRPr sz="600"/>
          </a:p>
        </p:txBody>
      </p:sp>
      <p:sp>
        <p:nvSpPr>
          <p:cNvPr id="76" name="object 76"/>
          <p:cNvSpPr txBox="1"/>
          <p:nvPr/>
        </p:nvSpPr>
        <p:spPr>
          <a:xfrm>
            <a:off x="5475685" y="5623140"/>
            <a:ext cx="19489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1000</a:t>
            </a:r>
            <a:endParaRPr sz="600"/>
          </a:p>
        </p:txBody>
      </p:sp>
      <p:sp>
        <p:nvSpPr>
          <p:cNvPr id="61" name="object 61"/>
          <p:cNvSpPr txBox="1"/>
          <p:nvPr/>
        </p:nvSpPr>
        <p:spPr>
          <a:xfrm>
            <a:off x="5364694" y="2895213"/>
            <a:ext cx="2350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2118312" y="3694998"/>
            <a:ext cx="22864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400" i="1" spc="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object 64"/>
          <p:cNvSpPr txBox="1"/>
          <p:nvPr/>
        </p:nvSpPr>
        <p:spPr>
          <a:xfrm>
            <a:off x="665110" y="2899232"/>
            <a:ext cx="8478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sz="2200" spc="1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200" spc="-1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" name="object 48"/>
          <p:cNvSpPr txBox="1"/>
          <p:nvPr/>
        </p:nvSpPr>
        <p:spPr>
          <a:xfrm>
            <a:off x="3842087" y="2933700"/>
            <a:ext cx="8185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tabLst>
                <a:tab pos="591490" algn="l"/>
              </a:tabLst>
            </a:pPr>
            <a:r>
              <a:rPr sz="2200" i="1" spc="-66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spc="-66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sz="2200" i="1" spc="158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6326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pursuit 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2376190" y="1257300"/>
            <a:ext cx="3646661" cy="1545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2714" y="5573988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2714" y="3372602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2714" y="3372602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2797" y="3372602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2714" y="5573988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2714" y="3372602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2714" y="5545859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2714" y="3372602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1322" y="5545859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61322" y="3372602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40598" y="5545859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40598" y="3372602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19200" y="5545859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9200" y="3372602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8476" y="5545859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98476" y="3372602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77752" y="5545859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77752" y="3372602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56361" y="5545859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56361" y="3372602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35637" y="5545859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35637" y="3372602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14245" y="5545859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14245" y="3372602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93521" y="5545859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93521" y="3372602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72797" y="5545859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5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2797" y="3372602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82714" y="5573988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44668" y="5573988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82714" y="5328868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44668" y="5328868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82714" y="5084424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4668" y="5084424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82714" y="4839971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44668" y="4839971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82714" y="4595517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44668" y="4595517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82714" y="4350397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44668" y="4350397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2570410" y="4299501"/>
            <a:ext cx="197703" cy="10361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210" algn="ctr"/>
            <a:r>
              <a:rPr sz="600" spc="-3" dirty="0"/>
              <a:t>100</a:t>
            </a:r>
            <a:endParaRPr sz="60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3215" algn="r">
              <a:spcBef>
                <a:spcPts val="443"/>
              </a:spcBef>
            </a:pPr>
            <a:r>
              <a:rPr sz="600" dirty="0"/>
              <a:t>0</a:t>
            </a:r>
            <a:endParaRPr sz="60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algn="ctr">
              <a:spcBef>
                <a:spcPts val="437"/>
              </a:spcBef>
            </a:pPr>
            <a:r>
              <a:rPr sz="600" dirty="0"/>
              <a:t>−</a:t>
            </a:r>
            <a:r>
              <a:rPr sz="600" spc="-3" dirty="0"/>
              <a:t>100</a:t>
            </a:r>
            <a:endParaRPr sz="60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algn="ctr">
              <a:spcBef>
                <a:spcPts val="437"/>
              </a:spcBef>
            </a:pPr>
            <a:r>
              <a:rPr sz="600" dirty="0"/>
              <a:t>−</a:t>
            </a:r>
            <a:r>
              <a:rPr sz="600" spc="-3" dirty="0"/>
              <a:t>200</a:t>
            </a:r>
            <a:endParaRPr sz="60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algn="ctr">
              <a:spcBef>
                <a:spcPts val="437"/>
              </a:spcBef>
            </a:pPr>
            <a:r>
              <a:rPr sz="600" dirty="0"/>
              <a:t>−</a:t>
            </a:r>
            <a:r>
              <a:rPr sz="600" spc="-3" dirty="0"/>
              <a:t>300</a:t>
            </a:r>
            <a:endParaRPr sz="600"/>
          </a:p>
        </p:txBody>
      </p:sp>
      <p:sp>
        <p:nvSpPr>
          <p:cNvPr id="45" name="object 45"/>
          <p:cNvSpPr/>
          <p:nvPr/>
        </p:nvSpPr>
        <p:spPr>
          <a:xfrm>
            <a:off x="2782714" y="4105953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44668" y="4105953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617291" y="4055051"/>
            <a:ext cx="150287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spc="-3" dirty="0"/>
              <a:t>200</a:t>
            </a:r>
            <a:endParaRPr sz="600"/>
          </a:p>
        </p:txBody>
      </p:sp>
      <p:sp>
        <p:nvSpPr>
          <p:cNvPr id="48" name="object 48"/>
          <p:cNvSpPr/>
          <p:nvPr/>
        </p:nvSpPr>
        <p:spPr>
          <a:xfrm>
            <a:off x="2782714" y="3861500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44668" y="3861500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617291" y="3810600"/>
            <a:ext cx="150287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spc="-3" dirty="0"/>
              <a:t>300</a:t>
            </a:r>
            <a:endParaRPr sz="600"/>
          </a:p>
        </p:txBody>
      </p:sp>
      <p:sp>
        <p:nvSpPr>
          <p:cNvPr id="51" name="object 51"/>
          <p:cNvSpPr/>
          <p:nvPr/>
        </p:nvSpPr>
        <p:spPr>
          <a:xfrm>
            <a:off x="2782714" y="3617047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544668" y="3617047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2782714" y="3372602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544668" y="3372602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2617291" y="3321701"/>
            <a:ext cx="150287" cy="328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spc="-3" dirty="0"/>
              <a:t>500</a:t>
            </a:r>
            <a:endParaRPr sz="60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8037">
              <a:spcBef>
                <a:spcPts val="437"/>
              </a:spcBef>
            </a:pPr>
            <a:r>
              <a:rPr sz="600" spc="-3" dirty="0"/>
              <a:t>400</a:t>
            </a:r>
            <a:endParaRPr sz="600"/>
          </a:p>
        </p:txBody>
      </p:sp>
      <p:sp>
        <p:nvSpPr>
          <p:cNvPr id="56" name="object 56"/>
          <p:cNvSpPr/>
          <p:nvPr/>
        </p:nvSpPr>
        <p:spPr>
          <a:xfrm>
            <a:off x="2782714" y="5573988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82714" y="3372602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782714" y="3372602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572797" y="3372602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738313" y="3882934"/>
            <a:ext cx="834613" cy="1496437"/>
          </a:xfrm>
          <a:custGeom>
            <a:avLst/>
            <a:gdLst/>
            <a:ahLst/>
            <a:cxnLst/>
            <a:rect l="l" t="t" r="r" b="b"/>
            <a:pathLst>
              <a:path w="1318895" h="2364740">
                <a:moveTo>
                  <a:pt x="0" y="1126058"/>
                </a:moveTo>
                <a:lnTo>
                  <a:pt x="75145" y="1126058"/>
                </a:lnTo>
                <a:lnTo>
                  <a:pt x="79374" y="2218258"/>
                </a:lnTo>
                <a:lnTo>
                  <a:pt x="83616" y="1126058"/>
                </a:lnTo>
                <a:lnTo>
                  <a:pt x="325970" y="1126058"/>
                </a:lnTo>
                <a:lnTo>
                  <a:pt x="330199" y="1494358"/>
                </a:lnTo>
                <a:lnTo>
                  <a:pt x="334441" y="1126058"/>
                </a:lnTo>
                <a:lnTo>
                  <a:pt x="440270" y="1126058"/>
                </a:lnTo>
                <a:lnTo>
                  <a:pt x="445566" y="1398054"/>
                </a:lnTo>
                <a:lnTo>
                  <a:pt x="449795" y="1126058"/>
                </a:lnTo>
                <a:lnTo>
                  <a:pt x="519645" y="1126058"/>
                </a:lnTo>
                <a:lnTo>
                  <a:pt x="524941" y="855129"/>
                </a:lnTo>
                <a:lnTo>
                  <a:pt x="529170" y="1126058"/>
                </a:lnTo>
                <a:lnTo>
                  <a:pt x="687920" y="1126058"/>
                </a:lnTo>
                <a:lnTo>
                  <a:pt x="692149" y="2364308"/>
                </a:lnTo>
                <a:lnTo>
                  <a:pt x="696391" y="1126058"/>
                </a:lnTo>
                <a:lnTo>
                  <a:pt x="912291" y="1126058"/>
                </a:lnTo>
                <a:lnTo>
                  <a:pt x="916520" y="791629"/>
                </a:lnTo>
                <a:lnTo>
                  <a:pt x="921816" y="1126058"/>
                </a:lnTo>
                <a:lnTo>
                  <a:pt x="1044587" y="1126058"/>
                </a:lnTo>
                <a:lnTo>
                  <a:pt x="1048816" y="0"/>
                </a:lnTo>
                <a:lnTo>
                  <a:pt x="1054112" y="1126058"/>
                </a:lnTo>
                <a:lnTo>
                  <a:pt x="1318691" y="1126058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03837" y="3547401"/>
            <a:ext cx="834613" cy="1279847"/>
          </a:xfrm>
          <a:custGeom>
            <a:avLst/>
            <a:gdLst/>
            <a:ahLst/>
            <a:cxnLst/>
            <a:rect l="l" t="t" r="r" b="b"/>
            <a:pathLst>
              <a:path w="1318895" h="2022475">
                <a:moveTo>
                  <a:pt x="0" y="1656283"/>
                </a:moveTo>
                <a:lnTo>
                  <a:pt x="335495" y="1656283"/>
                </a:lnTo>
                <a:lnTo>
                  <a:pt x="339725" y="1283754"/>
                </a:lnTo>
                <a:lnTo>
                  <a:pt x="343954" y="1656283"/>
                </a:lnTo>
                <a:lnTo>
                  <a:pt x="480479" y="1656283"/>
                </a:lnTo>
                <a:lnTo>
                  <a:pt x="484720" y="1157808"/>
                </a:lnTo>
                <a:lnTo>
                  <a:pt x="490004" y="1656283"/>
                </a:lnTo>
                <a:lnTo>
                  <a:pt x="582079" y="1656283"/>
                </a:lnTo>
                <a:lnTo>
                  <a:pt x="586320" y="1303858"/>
                </a:lnTo>
                <a:lnTo>
                  <a:pt x="590550" y="1656283"/>
                </a:lnTo>
                <a:lnTo>
                  <a:pt x="1212850" y="1656283"/>
                </a:lnTo>
                <a:lnTo>
                  <a:pt x="1217079" y="0"/>
                </a:lnTo>
                <a:lnTo>
                  <a:pt x="1221320" y="1656283"/>
                </a:lnTo>
                <a:lnTo>
                  <a:pt x="1310220" y="1656283"/>
                </a:lnTo>
                <a:lnTo>
                  <a:pt x="1314450" y="2022475"/>
                </a:lnTo>
                <a:lnTo>
                  <a:pt x="1318679" y="1656283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070027" y="3982051"/>
            <a:ext cx="833810" cy="1072902"/>
          </a:xfrm>
          <a:custGeom>
            <a:avLst/>
            <a:gdLst/>
            <a:ahLst/>
            <a:cxnLst/>
            <a:rect l="l" t="t" r="r" b="b"/>
            <a:pathLst>
              <a:path w="1317625" h="1695450">
                <a:moveTo>
                  <a:pt x="0" y="969429"/>
                </a:moveTo>
                <a:lnTo>
                  <a:pt x="321729" y="969429"/>
                </a:lnTo>
                <a:lnTo>
                  <a:pt x="325970" y="324904"/>
                </a:lnTo>
                <a:lnTo>
                  <a:pt x="330200" y="969429"/>
                </a:lnTo>
                <a:lnTo>
                  <a:pt x="497420" y="969429"/>
                </a:lnTo>
                <a:lnTo>
                  <a:pt x="502704" y="1695450"/>
                </a:lnTo>
                <a:lnTo>
                  <a:pt x="506945" y="969429"/>
                </a:lnTo>
                <a:lnTo>
                  <a:pt x="797979" y="969429"/>
                </a:lnTo>
                <a:lnTo>
                  <a:pt x="802220" y="1304925"/>
                </a:lnTo>
                <a:lnTo>
                  <a:pt x="806450" y="969429"/>
                </a:lnTo>
                <a:lnTo>
                  <a:pt x="810679" y="1427695"/>
                </a:lnTo>
                <a:lnTo>
                  <a:pt x="814920" y="969429"/>
                </a:lnTo>
                <a:lnTo>
                  <a:pt x="1018120" y="969429"/>
                </a:lnTo>
                <a:lnTo>
                  <a:pt x="1022350" y="0"/>
                </a:lnTo>
                <a:lnTo>
                  <a:pt x="1026579" y="969429"/>
                </a:lnTo>
                <a:lnTo>
                  <a:pt x="1057275" y="969429"/>
                </a:lnTo>
                <a:lnTo>
                  <a:pt x="1062570" y="352425"/>
                </a:lnTo>
                <a:lnTo>
                  <a:pt x="1066800" y="969429"/>
                </a:lnTo>
                <a:lnTo>
                  <a:pt x="1317625" y="969429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2785390" y="4595517"/>
            <a:ext cx="284902" cy="0"/>
          </a:xfrm>
          <a:custGeom>
            <a:avLst/>
            <a:gdLst/>
            <a:ahLst/>
            <a:cxnLst/>
            <a:rect l="l" t="t" r="r" b="b"/>
            <a:pathLst>
              <a:path w="450214">
                <a:moveTo>
                  <a:pt x="0" y="0"/>
                </a:moveTo>
                <a:lnTo>
                  <a:pt x="449795" y="0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 txBox="1"/>
          <p:nvPr/>
        </p:nvSpPr>
        <p:spPr>
          <a:xfrm>
            <a:off x="2893780" y="2898428"/>
            <a:ext cx="18363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570411" y="5555499"/>
            <a:ext cx="19730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dirty="0"/>
              <a:t>−</a:t>
            </a:r>
            <a:r>
              <a:rPr sz="600" spc="-3" dirty="0"/>
              <a:t>400</a:t>
            </a:r>
            <a:endParaRPr sz="600"/>
          </a:p>
        </p:txBody>
      </p:sp>
      <p:sp>
        <p:nvSpPr>
          <p:cNvPr id="70" name="object 70"/>
          <p:cNvSpPr txBox="1"/>
          <p:nvPr/>
        </p:nvSpPr>
        <p:spPr>
          <a:xfrm>
            <a:off x="2752576" y="5623140"/>
            <a:ext cx="6107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dirty="0"/>
              <a:t>0</a:t>
            </a:r>
            <a:endParaRPr sz="600"/>
          </a:p>
        </p:txBody>
      </p:sp>
      <p:sp>
        <p:nvSpPr>
          <p:cNvPr id="71" name="object 71"/>
          <p:cNvSpPr txBox="1"/>
          <p:nvPr/>
        </p:nvSpPr>
        <p:spPr>
          <a:xfrm>
            <a:off x="2986310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100</a:t>
            </a:r>
            <a:endParaRPr sz="600"/>
          </a:p>
        </p:txBody>
      </p:sp>
      <p:sp>
        <p:nvSpPr>
          <p:cNvPr id="72" name="object 72"/>
          <p:cNvSpPr txBox="1"/>
          <p:nvPr/>
        </p:nvSpPr>
        <p:spPr>
          <a:xfrm>
            <a:off x="3265586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200</a:t>
            </a:r>
            <a:endParaRPr sz="600"/>
          </a:p>
        </p:txBody>
      </p:sp>
      <p:sp>
        <p:nvSpPr>
          <p:cNvPr id="73" name="object 73"/>
          <p:cNvSpPr txBox="1"/>
          <p:nvPr/>
        </p:nvSpPr>
        <p:spPr>
          <a:xfrm>
            <a:off x="3544193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300</a:t>
            </a:r>
            <a:endParaRPr sz="600"/>
          </a:p>
        </p:txBody>
      </p:sp>
      <p:sp>
        <p:nvSpPr>
          <p:cNvPr id="74" name="object 74"/>
          <p:cNvSpPr txBox="1"/>
          <p:nvPr/>
        </p:nvSpPr>
        <p:spPr>
          <a:xfrm>
            <a:off x="3823469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400</a:t>
            </a:r>
            <a:endParaRPr sz="600"/>
          </a:p>
        </p:txBody>
      </p:sp>
      <p:sp>
        <p:nvSpPr>
          <p:cNvPr id="75" name="object 75"/>
          <p:cNvSpPr txBox="1"/>
          <p:nvPr/>
        </p:nvSpPr>
        <p:spPr>
          <a:xfrm>
            <a:off x="4102745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500</a:t>
            </a:r>
            <a:endParaRPr sz="600"/>
          </a:p>
        </p:txBody>
      </p:sp>
      <p:sp>
        <p:nvSpPr>
          <p:cNvPr id="76" name="object 76"/>
          <p:cNvSpPr txBox="1"/>
          <p:nvPr/>
        </p:nvSpPr>
        <p:spPr>
          <a:xfrm>
            <a:off x="4381351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600</a:t>
            </a:r>
            <a:endParaRPr sz="600"/>
          </a:p>
        </p:txBody>
      </p:sp>
      <p:sp>
        <p:nvSpPr>
          <p:cNvPr id="77" name="object 77"/>
          <p:cNvSpPr txBox="1"/>
          <p:nvPr/>
        </p:nvSpPr>
        <p:spPr>
          <a:xfrm>
            <a:off x="4660627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700</a:t>
            </a:r>
            <a:endParaRPr sz="600"/>
          </a:p>
        </p:txBody>
      </p:sp>
      <p:sp>
        <p:nvSpPr>
          <p:cNvPr id="78" name="object 78"/>
          <p:cNvSpPr txBox="1"/>
          <p:nvPr/>
        </p:nvSpPr>
        <p:spPr>
          <a:xfrm>
            <a:off x="4939233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800</a:t>
            </a:r>
            <a:endParaRPr sz="600"/>
          </a:p>
        </p:txBody>
      </p:sp>
      <p:sp>
        <p:nvSpPr>
          <p:cNvPr id="79" name="object 79"/>
          <p:cNvSpPr txBox="1"/>
          <p:nvPr/>
        </p:nvSpPr>
        <p:spPr>
          <a:xfrm>
            <a:off x="5218509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900</a:t>
            </a:r>
            <a:endParaRPr sz="600"/>
          </a:p>
        </p:txBody>
      </p:sp>
      <p:sp>
        <p:nvSpPr>
          <p:cNvPr id="80" name="object 80"/>
          <p:cNvSpPr txBox="1"/>
          <p:nvPr/>
        </p:nvSpPr>
        <p:spPr>
          <a:xfrm>
            <a:off x="5475685" y="5623140"/>
            <a:ext cx="19489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1000</a:t>
            </a:r>
            <a:endParaRPr sz="600"/>
          </a:p>
        </p:txBody>
      </p:sp>
      <p:sp>
        <p:nvSpPr>
          <p:cNvPr id="65" name="object 65"/>
          <p:cNvSpPr txBox="1"/>
          <p:nvPr/>
        </p:nvSpPr>
        <p:spPr>
          <a:xfrm>
            <a:off x="5364694" y="2895213"/>
            <a:ext cx="2350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118312" y="3694998"/>
            <a:ext cx="22864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400" i="1" spc="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709031" y="2899232"/>
            <a:ext cx="8478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sz="2200" spc="1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200" spc="-1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object 48"/>
          <p:cNvSpPr txBox="1"/>
          <p:nvPr/>
        </p:nvSpPr>
        <p:spPr>
          <a:xfrm>
            <a:off x="3842087" y="2933700"/>
            <a:ext cx="8185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tabLst>
                <a:tab pos="591490" algn="l"/>
              </a:tabLst>
            </a:pPr>
            <a:r>
              <a:rPr sz="2200" i="1" spc="-66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spc="-66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sz="2200" i="1" spc="158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44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660400" y="3052153"/>
            <a:ext cx="7006025" cy="5057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rPr>
              <a:t>The GPU Teaching Kit is licensed by NVIDIA and New York University under the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Creative Commons Attribution-NonCommercial 4.0 International License.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1785" y="2525817"/>
            <a:ext cx="1083253" cy="379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107409" y="4371556"/>
            <a:ext cx="21451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Deck credit: </a:t>
            </a:r>
            <a:r>
              <a:rPr lang="en-US" dirty="0"/>
              <a:t>Joan </a:t>
            </a:r>
            <a:r>
              <a:rPr lang="en-US" dirty="0" err="1" smtClean="0"/>
              <a:t>Bruna</a:t>
            </a:r>
            <a:endParaRPr lang="en-US" dirty="0" smtClean="0"/>
          </a:p>
          <a:p>
            <a:pPr algn="ctr"/>
            <a:r>
              <a:rPr lang="en-US" dirty="0" smtClean="0"/>
              <a:t>Yann LeCun</a:t>
            </a:r>
          </a:p>
          <a:p>
            <a:pPr algn="ctr"/>
            <a:r>
              <a:rPr lang="en-US" dirty="0" smtClean="0"/>
              <a:t>Julien </a:t>
            </a:r>
            <a:r>
              <a:rPr lang="en-US" dirty="0" err="1" smtClean="0"/>
              <a:t>Mairal</a:t>
            </a:r>
            <a:endParaRPr lang="en-US" dirty="0" smtClean="0"/>
          </a:p>
          <a:p>
            <a:pPr algn="ctr"/>
            <a:r>
              <a:rPr lang="en-US" dirty="0" err="1" smtClean="0"/>
              <a:t>Koray</a:t>
            </a:r>
            <a:r>
              <a:rPr lang="en-US" dirty="0" smtClean="0"/>
              <a:t> </a:t>
            </a:r>
            <a:r>
              <a:rPr lang="en-US" dirty="0" err="1"/>
              <a:t>Kavukcuoglu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121697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pursuit example</a:t>
            </a:r>
          </a:p>
        </p:txBody>
      </p:sp>
      <p:sp>
        <p:nvSpPr>
          <p:cNvPr id="3" name="object 3"/>
          <p:cNvSpPr/>
          <p:nvPr/>
        </p:nvSpPr>
        <p:spPr>
          <a:xfrm>
            <a:off x="2378199" y="1257300"/>
            <a:ext cx="3637284" cy="15202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82714" y="5595949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82714" y="3394563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82714" y="3394564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572797" y="3394564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82714" y="5595949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2714" y="3394564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2714" y="556782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49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82714" y="339456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061322" y="556782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49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61322" y="339456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40598" y="556782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49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340598" y="339456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19200" y="556782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49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19200" y="339456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98476" y="556782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49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98476" y="339456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77752" y="556782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49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77752" y="339456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456361" y="556782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49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56361" y="339456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35637" y="556782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49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735637" y="339456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014245" y="556782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49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014245" y="339456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293521" y="556782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49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93521" y="339456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72797" y="5567820"/>
            <a:ext cx="0" cy="28129"/>
          </a:xfrm>
          <a:custGeom>
            <a:avLst/>
            <a:gdLst/>
            <a:ahLst/>
            <a:cxnLst/>
            <a:rect l="l" t="t" r="r" b="b"/>
            <a:pathLst>
              <a:path h="44450">
                <a:moveTo>
                  <a:pt x="0" y="44449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2797" y="3394563"/>
            <a:ext cx="0" cy="27727"/>
          </a:xfrm>
          <a:custGeom>
            <a:avLst/>
            <a:gdLst/>
            <a:ahLst/>
            <a:cxnLst/>
            <a:rect l="l" t="t" r="r" b="b"/>
            <a:pathLst>
              <a:path h="43814">
                <a:moveTo>
                  <a:pt x="0" y="0"/>
                </a:moveTo>
                <a:lnTo>
                  <a:pt x="0" y="43383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782714" y="5595949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544668" y="5595949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82714" y="5350829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44668" y="5350829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82714" y="5106384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44668" y="5106384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82714" y="4861931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544668" y="4861931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782714" y="4617478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544668" y="4617478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782714" y="4372358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44668" y="4372358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82714" y="4127914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544668" y="4127914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 txBox="1"/>
          <p:nvPr/>
        </p:nvSpPr>
        <p:spPr>
          <a:xfrm>
            <a:off x="2570410" y="4077012"/>
            <a:ext cx="197703" cy="12721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210" algn="ctr"/>
            <a:r>
              <a:rPr sz="600" spc="-3" dirty="0"/>
              <a:t>200</a:t>
            </a:r>
            <a:endParaRPr sz="60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46210" algn="ctr">
              <a:spcBef>
                <a:spcPts val="437"/>
              </a:spcBef>
            </a:pPr>
            <a:r>
              <a:rPr sz="600" spc="-3" dirty="0"/>
              <a:t>100</a:t>
            </a:r>
            <a:endParaRPr sz="60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R="3215" algn="r">
              <a:spcBef>
                <a:spcPts val="443"/>
              </a:spcBef>
            </a:pPr>
            <a:r>
              <a:rPr sz="600" dirty="0"/>
              <a:t>0</a:t>
            </a:r>
            <a:endParaRPr sz="60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algn="ctr">
              <a:spcBef>
                <a:spcPts val="437"/>
              </a:spcBef>
            </a:pPr>
            <a:r>
              <a:rPr sz="600" dirty="0"/>
              <a:t>−</a:t>
            </a:r>
            <a:r>
              <a:rPr sz="600" spc="-3" dirty="0"/>
              <a:t>100</a:t>
            </a:r>
            <a:endParaRPr sz="60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algn="ctr">
              <a:spcBef>
                <a:spcPts val="437"/>
              </a:spcBef>
            </a:pPr>
            <a:r>
              <a:rPr sz="600" dirty="0"/>
              <a:t>−</a:t>
            </a:r>
            <a:r>
              <a:rPr sz="600" spc="-3" dirty="0"/>
              <a:t>200</a:t>
            </a:r>
            <a:endParaRPr sz="60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algn="ctr">
              <a:spcBef>
                <a:spcPts val="437"/>
              </a:spcBef>
            </a:pPr>
            <a:r>
              <a:rPr sz="600" dirty="0"/>
              <a:t>−</a:t>
            </a:r>
            <a:r>
              <a:rPr sz="600" spc="-3" dirty="0"/>
              <a:t>300</a:t>
            </a:r>
            <a:endParaRPr sz="600"/>
          </a:p>
        </p:txBody>
      </p:sp>
      <p:sp>
        <p:nvSpPr>
          <p:cNvPr id="47" name="object 47"/>
          <p:cNvSpPr/>
          <p:nvPr/>
        </p:nvSpPr>
        <p:spPr>
          <a:xfrm>
            <a:off x="2782714" y="3883461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544668" y="3883461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2617291" y="3832561"/>
            <a:ext cx="150287" cy="92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spc="-3" dirty="0"/>
              <a:t>300</a:t>
            </a:r>
            <a:endParaRPr sz="600"/>
          </a:p>
        </p:txBody>
      </p:sp>
      <p:sp>
        <p:nvSpPr>
          <p:cNvPr id="50" name="object 50"/>
          <p:cNvSpPr/>
          <p:nvPr/>
        </p:nvSpPr>
        <p:spPr>
          <a:xfrm>
            <a:off x="2782714" y="3639008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544668" y="3639008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782714" y="3394563"/>
            <a:ext cx="27727" cy="0"/>
          </a:xfrm>
          <a:custGeom>
            <a:avLst/>
            <a:gdLst/>
            <a:ahLst/>
            <a:cxnLst/>
            <a:rect l="l" t="t" r="r" b="b"/>
            <a:pathLst>
              <a:path w="43814">
                <a:moveTo>
                  <a:pt x="0" y="0"/>
                </a:moveTo>
                <a:lnTo>
                  <a:pt x="43395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544668" y="3394563"/>
            <a:ext cx="28129" cy="0"/>
          </a:xfrm>
          <a:custGeom>
            <a:avLst/>
            <a:gdLst/>
            <a:ahLst/>
            <a:cxnLst/>
            <a:rect l="l" t="t" r="r" b="b"/>
            <a:pathLst>
              <a:path w="44450">
                <a:moveTo>
                  <a:pt x="44450" y="0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2617291" y="3343662"/>
            <a:ext cx="150287" cy="328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600" spc="-3" dirty="0"/>
              <a:t>500</a:t>
            </a:r>
            <a:endParaRPr sz="600"/>
          </a:p>
          <a:p>
            <a:pPr>
              <a:lnSpc>
                <a:spcPct val="100000"/>
              </a:lnSpc>
            </a:pPr>
            <a:endParaRPr sz="600">
              <a:latin typeface="Times New Roman"/>
              <a:cs typeface="Times New Roman"/>
            </a:endParaRPr>
          </a:p>
          <a:p>
            <a:pPr marL="8037">
              <a:spcBef>
                <a:spcPts val="437"/>
              </a:spcBef>
            </a:pPr>
            <a:r>
              <a:rPr sz="600" spc="-3" dirty="0"/>
              <a:t>400</a:t>
            </a:r>
            <a:endParaRPr sz="600"/>
          </a:p>
        </p:txBody>
      </p:sp>
      <p:sp>
        <p:nvSpPr>
          <p:cNvPr id="55" name="object 55"/>
          <p:cNvSpPr/>
          <p:nvPr/>
        </p:nvSpPr>
        <p:spPr>
          <a:xfrm>
            <a:off x="2782714" y="5595949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782714" y="3394563"/>
            <a:ext cx="2790349" cy="0"/>
          </a:xfrm>
          <a:custGeom>
            <a:avLst/>
            <a:gdLst/>
            <a:ahLst/>
            <a:cxnLst/>
            <a:rect l="l" t="t" r="r" b="b"/>
            <a:pathLst>
              <a:path w="4409440">
                <a:moveTo>
                  <a:pt x="0" y="0"/>
                </a:moveTo>
                <a:lnTo>
                  <a:pt x="440902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82714" y="3394564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572797" y="3394564"/>
            <a:ext cx="0" cy="2201659"/>
          </a:xfrm>
          <a:custGeom>
            <a:avLst/>
            <a:gdLst/>
            <a:ahLst/>
            <a:cxnLst/>
            <a:rect l="l" t="t" r="r" b="b"/>
            <a:pathLst>
              <a:path h="3479165">
                <a:moveTo>
                  <a:pt x="0" y="3478733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38313" y="3904895"/>
            <a:ext cx="834613" cy="1496437"/>
          </a:xfrm>
          <a:custGeom>
            <a:avLst/>
            <a:gdLst/>
            <a:ahLst/>
            <a:cxnLst/>
            <a:rect l="l" t="t" r="r" b="b"/>
            <a:pathLst>
              <a:path w="1318895" h="2364740">
                <a:moveTo>
                  <a:pt x="0" y="1126058"/>
                </a:moveTo>
                <a:lnTo>
                  <a:pt x="75145" y="1126058"/>
                </a:lnTo>
                <a:lnTo>
                  <a:pt x="79374" y="2218258"/>
                </a:lnTo>
                <a:lnTo>
                  <a:pt x="83616" y="1126058"/>
                </a:lnTo>
                <a:lnTo>
                  <a:pt x="325970" y="1126058"/>
                </a:lnTo>
                <a:lnTo>
                  <a:pt x="330199" y="1494358"/>
                </a:lnTo>
                <a:lnTo>
                  <a:pt x="334441" y="1126058"/>
                </a:lnTo>
                <a:lnTo>
                  <a:pt x="440270" y="1126058"/>
                </a:lnTo>
                <a:lnTo>
                  <a:pt x="445566" y="1398054"/>
                </a:lnTo>
                <a:lnTo>
                  <a:pt x="449795" y="1126058"/>
                </a:lnTo>
                <a:lnTo>
                  <a:pt x="519645" y="1126058"/>
                </a:lnTo>
                <a:lnTo>
                  <a:pt x="524941" y="855129"/>
                </a:lnTo>
                <a:lnTo>
                  <a:pt x="529170" y="1126058"/>
                </a:lnTo>
                <a:lnTo>
                  <a:pt x="687920" y="1126058"/>
                </a:lnTo>
                <a:lnTo>
                  <a:pt x="692149" y="2364308"/>
                </a:lnTo>
                <a:lnTo>
                  <a:pt x="696391" y="1126058"/>
                </a:lnTo>
                <a:lnTo>
                  <a:pt x="828674" y="1126058"/>
                </a:lnTo>
                <a:lnTo>
                  <a:pt x="832916" y="1351483"/>
                </a:lnTo>
                <a:lnTo>
                  <a:pt x="837145" y="1126058"/>
                </a:lnTo>
                <a:lnTo>
                  <a:pt x="908062" y="1126058"/>
                </a:lnTo>
                <a:lnTo>
                  <a:pt x="912291" y="1341958"/>
                </a:lnTo>
                <a:lnTo>
                  <a:pt x="916520" y="791629"/>
                </a:lnTo>
                <a:lnTo>
                  <a:pt x="921816" y="1126058"/>
                </a:lnTo>
                <a:lnTo>
                  <a:pt x="1044587" y="1126058"/>
                </a:lnTo>
                <a:lnTo>
                  <a:pt x="1048816" y="0"/>
                </a:lnTo>
                <a:lnTo>
                  <a:pt x="1054112" y="1126058"/>
                </a:lnTo>
                <a:lnTo>
                  <a:pt x="1199108" y="1126058"/>
                </a:lnTo>
                <a:lnTo>
                  <a:pt x="1203337" y="1328204"/>
                </a:lnTo>
                <a:lnTo>
                  <a:pt x="1207566" y="1126058"/>
                </a:lnTo>
                <a:lnTo>
                  <a:pt x="1318691" y="1126058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903837" y="3569362"/>
            <a:ext cx="834613" cy="1206311"/>
          </a:xfrm>
          <a:custGeom>
            <a:avLst/>
            <a:gdLst/>
            <a:ahLst/>
            <a:cxnLst/>
            <a:rect l="l" t="t" r="r" b="b"/>
            <a:pathLst>
              <a:path w="1318895" h="1906270">
                <a:moveTo>
                  <a:pt x="0" y="1656283"/>
                </a:moveTo>
                <a:lnTo>
                  <a:pt x="335495" y="1656283"/>
                </a:lnTo>
                <a:lnTo>
                  <a:pt x="339725" y="1283754"/>
                </a:lnTo>
                <a:lnTo>
                  <a:pt x="343954" y="1656283"/>
                </a:lnTo>
                <a:lnTo>
                  <a:pt x="480479" y="1656283"/>
                </a:lnTo>
                <a:lnTo>
                  <a:pt x="484720" y="1157808"/>
                </a:lnTo>
                <a:lnTo>
                  <a:pt x="490004" y="1656283"/>
                </a:lnTo>
                <a:lnTo>
                  <a:pt x="582079" y="1656283"/>
                </a:lnTo>
                <a:lnTo>
                  <a:pt x="586320" y="1303858"/>
                </a:lnTo>
                <a:lnTo>
                  <a:pt x="590550" y="1656283"/>
                </a:lnTo>
                <a:lnTo>
                  <a:pt x="687920" y="1656283"/>
                </a:lnTo>
                <a:lnTo>
                  <a:pt x="692150" y="1444625"/>
                </a:lnTo>
                <a:lnTo>
                  <a:pt x="696379" y="1656283"/>
                </a:lnTo>
                <a:lnTo>
                  <a:pt x="1212850" y="1656283"/>
                </a:lnTo>
                <a:lnTo>
                  <a:pt x="1217079" y="0"/>
                </a:lnTo>
                <a:lnTo>
                  <a:pt x="1221320" y="1656283"/>
                </a:lnTo>
                <a:lnTo>
                  <a:pt x="1310220" y="1656283"/>
                </a:lnTo>
                <a:lnTo>
                  <a:pt x="1314450" y="1906054"/>
                </a:lnTo>
                <a:lnTo>
                  <a:pt x="1318679" y="1656283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070027" y="4004012"/>
            <a:ext cx="833810" cy="1072902"/>
          </a:xfrm>
          <a:custGeom>
            <a:avLst/>
            <a:gdLst/>
            <a:ahLst/>
            <a:cxnLst/>
            <a:rect l="l" t="t" r="r" b="b"/>
            <a:pathLst>
              <a:path w="1317625" h="1695450">
                <a:moveTo>
                  <a:pt x="0" y="969429"/>
                </a:moveTo>
                <a:lnTo>
                  <a:pt x="167220" y="969429"/>
                </a:lnTo>
                <a:lnTo>
                  <a:pt x="171450" y="782104"/>
                </a:lnTo>
                <a:lnTo>
                  <a:pt x="175679" y="969429"/>
                </a:lnTo>
                <a:lnTo>
                  <a:pt x="321729" y="969429"/>
                </a:lnTo>
                <a:lnTo>
                  <a:pt x="325970" y="324904"/>
                </a:lnTo>
                <a:lnTo>
                  <a:pt x="330200" y="969429"/>
                </a:lnTo>
                <a:lnTo>
                  <a:pt x="497420" y="969429"/>
                </a:lnTo>
                <a:lnTo>
                  <a:pt x="502704" y="1695450"/>
                </a:lnTo>
                <a:lnTo>
                  <a:pt x="506945" y="969429"/>
                </a:lnTo>
                <a:lnTo>
                  <a:pt x="797979" y="969429"/>
                </a:lnTo>
                <a:lnTo>
                  <a:pt x="802220" y="1304925"/>
                </a:lnTo>
                <a:lnTo>
                  <a:pt x="806450" y="969429"/>
                </a:lnTo>
                <a:lnTo>
                  <a:pt x="810679" y="1427695"/>
                </a:lnTo>
                <a:lnTo>
                  <a:pt x="814920" y="969429"/>
                </a:lnTo>
                <a:lnTo>
                  <a:pt x="1018120" y="969429"/>
                </a:lnTo>
                <a:lnTo>
                  <a:pt x="1022350" y="0"/>
                </a:lnTo>
                <a:lnTo>
                  <a:pt x="1026579" y="969429"/>
                </a:lnTo>
                <a:lnTo>
                  <a:pt x="1036104" y="969429"/>
                </a:lnTo>
                <a:lnTo>
                  <a:pt x="1040345" y="740829"/>
                </a:lnTo>
                <a:lnTo>
                  <a:pt x="1044575" y="969429"/>
                </a:lnTo>
                <a:lnTo>
                  <a:pt x="1057275" y="969429"/>
                </a:lnTo>
                <a:lnTo>
                  <a:pt x="1062570" y="352425"/>
                </a:lnTo>
                <a:lnTo>
                  <a:pt x="1066800" y="969429"/>
                </a:lnTo>
                <a:lnTo>
                  <a:pt x="1172629" y="969429"/>
                </a:lnTo>
                <a:lnTo>
                  <a:pt x="1176870" y="1192745"/>
                </a:lnTo>
                <a:lnTo>
                  <a:pt x="1181100" y="969429"/>
                </a:lnTo>
                <a:lnTo>
                  <a:pt x="1317625" y="969429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2785390" y="4460763"/>
            <a:ext cx="284902" cy="296153"/>
          </a:xfrm>
          <a:custGeom>
            <a:avLst/>
            <a:gdLst/>
            <a:ahLst/>
            <a:cxnLst/>
            <a:rect l="l" t="t" r="r" b="b"/>
            <a:pathLst>
              <a:path w="450214" h="467995">
                <a:moveTo>
                  <a:pt x="0" y="247649"/>
                </a:moveTo>
                <a:lnTo>
                  <a:pt x="52920" y="247649"/>
                </a:lnTo>
                <a:lnTo>
                  <a:pt x="57150" y="0"/>
                </a:lnTo>
                <a:lnTo>
                  <a:pt x="61391" y="247649"/>
                </a:lnTo>
                <a:lnTo>
                  <a:pt x="206387" y="247649"/>
                </a:lnTo>
                <a:lnTo>
                  <a:pt x="211670" y="467791"/>
                </a:lnTo>
                <a:lnTo>
                  <a:pt x="215912" y="247649"/>
                </a:lnTo>
                <a:lnTo>
                  <a:pt x="449795" y="247649"/>
                </a:lnTo>
              </a:path>
            </a:pathLst>
          </a:custGeom>
          <a:ln w="635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2893780" y="2898428"/>
            <a:ext cx="18363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2570411" y="5555499"/>
            <a:ext cx="197301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dirty="0"/>
              <a:t>−</a:t>
            </a:r>
            <a:r>
              <a:rPr sz="600" spc="-3" dirty="0"/>
              <a:t>400</a:t>
            </a:r>
            <a:endParaRPr sz="600"/>
          </a:p>
        </p:txBody>
      </p:sp>
      <p:sp>
        <p:nvSpPr>
          <p:cNvPr id="69" name="object 69"/>
          <p:cNvSpPr txBox="1"/>
          <p:nvPr/>
        </p:nvSpPr>
        <p:spPr>
          <a:xfrm>
            <a:off x="2752576" y="5623140"/>
            <a:ext cx="61079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dirty="0"/>
              <a:t>0</a:t>
            </a:r>
            <a:endParaRPr sz="600"/>
          </a:p>
        </p:txBody>
      </p:sp>
      <p:sp>
        <p:nvSpPr>
          <p:cNvPr id="70" name="object 70"/>
          <p:cNvSpPr txBox="1"/>
          <p:nvPr/>
        </p:nvSpPr>
        <p:spPr>
          <a:xfrm>
            <a:off x="2986310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100</a:t>
            </a:r>
            <a:endParaRPr sz="600"/>
          </a:p>
        </p:txBody>
      </p:sp>
      <p:sp>
        <p:nvSpPr>
          <p:cNvPr id="71" name="object 71"/>
          <p:cNvSpPr txBox="1"/>
          <p:nvPr/>
        </p:nvSpPr>
        <p:spPr>
          <a:xfrm>
            <a:off x="3265586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200</a:t>
            </a:r>
            <a:endParaRPr sz="600"/>
          </a:p>
        </p:txBody>
      </p:sp>
      <p:sp>
        <p:nvSpPr>
          <p:cNvPr id="72" name="object 72"/>
          <p:cNvSpPr txBox="1"/>
          <p:nvPr/>
        </p:nvSpPr>
        <p:spPr>
          <a:xfrm>
            <a:off x="3544193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300</a:t>
            </a:r>
            <a:endParaRPr sz="600"/>
          </a:p>
        </p:txBody>
      </p:sp>
      <p:sp>
        <p:nvSpPr>
          <p:cNvPr id="73" name="object 73"/>
          <p:cNvSpPr txBox="1"/>
          <p:nvPr/>
        </p:nvSpPr>
        <p:spPr>
          <a:xfrm>
            <a:off x="3823469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400</a:t>
            </a:r>
            <a:endParaRPr sz="600"/>
          </a:p>
        </p:txBody>
      </p:sp>
      <p:sp>
        <p:nvSpPr>
          <p:cNvPr id="74" name="object 74"/>
          <p:cNvSpPr txBox="1"/>
          <p:nvPr/>
        </p:nvSpPr>
        <p:spPr>
          <a:xfrm>
            <a:off x="4102745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500</a:t>
            </a:r>
            <a:endParaRPr sz="600"/>
          </a:p>
        </p:txBody>
      </p:sp>
      <p:sp>
        <p:nvSpPr>
          <p:cNvPr id="75" name="object 75"/>
          <p:cNvSpPr txBox="1"/>
          <p:nvPr/>
        </p:nvSpPr>
        <p:spPr>
          <a:xfrm>
            <a:off x="4381351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600</a:t>
            </a:r>
            <a:endParaRPr sz="600"/>
          </a:p>
        </p:txBody>
      </p:sp>
      <p:sp>
        <p:nvSpPr>
          <p:cNvPr id="76" name="object 76"/>
          <p:cNvSpPr txBox="1"/>
          <p:nvPr/>
        </p:nvSpPr>
        <p:spPr>
          <a:xfrm>
            <a:off x="4660627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700</a:t>
            </a:r>
            <a:endParaRPr sz="600"/>
          </a:p>
        </p:txBody>
      </p:sp>
      <p:sp>
        <p:nvSpPr>
          <p:cNvPr id="77" name="object 77"/>
          <p:cNvSpPr txBox="1"/>
          <p:nvPr/>
        </p:nvSpPr>
        <p:spPr>
          <a:xfrm>
            <a:off x="4939233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800</a:t>
            </a:r>
            <a:endParaRPr sz="600"/>
          </a:p>
        </p:txBody>
      </p:sp>
      <p:sp>
        <p:nvSpPr>
          <p:cNvPr id="78" name="object 78"/>
          <p:cNvSpPr txBox="1"/>
          <p:nvPr/>
        </p:nvSpPr>
        <p:spPr>
          <a:xfrm>
            <a:off x="5218509" y="5623140"/>
            <a:ext cx="150287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900</a:t>
            </a:r>
            <a:endParaRPr sz="600"/>
          </a:p>
        </p:txBody>
      </p:sp>
      <p:sp>
        <p:nvSpPr>
          <p:cNvPr id="79" name="object 79"/>
          <p:cNvSpPr txBox="1"/>
          <p:nvPr/>
        </p:nvSpPr>
        <p:spPr>
          <a:xfrm>
            <a:off x="5475685" y="5623140"/>
            <a:ext cx="194890" cy="897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lnSpc>
                <a:spcPts val="677"/>
              </a:lnSpc>
            </a:pPr>
            <a:r>
              <a:rPr sz="600" spc="-3" dirty="0"/>
              <a:t>1000</a:t>
            </a:r>
            <a:endParaRPr sz="600"/>
          </a:p>
        </p:txBody>
      </p:sp>
      <p:sp>
        <p:nvSpPr>
          <p:cNvPr id="64" name="object 64"/>
          <p:cNvSpPr txBox="1"/>
          <p:nvPr/>
        </p:nvSpPr>
        <p:spPr>
          <a:xfrm>
            <a:off x="5364694" y="2895213"/>
            <a:ext cx="2350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98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2118312" y="3694998"/>
            <a:ext cx="22864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400" i="1" spc="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599227" y="2807372"/>
            <a:ext cx="847874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44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sz="2200" spc="127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sz="2200" spc="-149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sz="2200" spc="-92" dirty="0">
                <a:latin typeface="Times New Roman" panose="02020603050405020304" pitchFamily="18" charset="0"/>
                <a:cs typeface="Times New Roman" panose="02020603050405020304" pitchFamily="18" charset="0"/>
              </a:rPr>
              <a:t>31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0" name="object 48"/>
          <p:cNvSpPr txBox="1"/>
          <p:nvPr/>
        </p:nvSpPr>
        <p:spPr>
          <a:xfrm>
            <a:off x="3842087" y="2933700"/>
            <a:ext cx="81854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>
              <a:tabLst>
                <a:tab pos="591490" algn="l"/>
              </a:tabLst>
            </a:pPr>
            <a:r>
              <a:rPr sz="2200" i="1" spc="-66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spc="-66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sz="2200" i="1" spc="158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endParaRPr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847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L1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Relax L0 into closest convex penalty</a:t>
            </a:r>
          </a:p>
          <a:p>
            <a:r>
              <a:rPr lang="en-US" dirty="0"/>
              <a:t>Equality of minimum for L0 and L1 is proven under certain conditions [</a:t>
            </a:r>
            <a:r>
              <a:rPr lang="en-US" dirty="0" err="1"/>
              <a:t>Donoho</a:t>
            </a:r>
            <a:r>
              <a:rPr lang="en-US" dirty="0"/>
              <a:t> and </a:t>
            </a:r>
            <a:r>
              <a:rPr lang="en-US" dirty="0" err="1"/>
              <a:t>Elad</a:t>
            </a:r>
            <a:r>
              <a:rPr lang="en-US" dirty="0"/>
              <a:t> ’03]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Convex in </a:t>
            </a:r>
            <a:r>
              <a:rPr lang="en-US" b="1" dirty="0"/>
              <a:t>z</a:t>
            </a:r>
            <a:r>
              <a:rPr lang="en-US" dirty="0"/>
              <a:t> and	</a:t>
            </a:r>
            <a:r>
              <a:rPr lang="en-US" b="1" dirty="0"/>
              <a:t>D</a:t>
            </a:r>
            <a:r>
              <a:rPr lang="en-US" dirty="0"/>
              <a:t> separately, not both </a:t>
            </a:r>
            <a:endParaRPr lang="en-US" dirty="0" smtClean="0"/>
          </a:p>
          <a:p>
            <a:r>
              <a:rPr lang="en-US" dirty="0" smtClean="0"/>
              <a:t>Fast </a:t>
            </a:r>
            <a:r>
              <a:rPr lang="en-US" dirty="0"/>
              <a:t>algorithms exist for </a:t>
            </a:r>
            <a:r>
              <a:rPr lang="en-US" dirty="0" smtClean="0"/>
              <a:t>solving </a:t>
            </a:r>
            <a:r>
              <a:rPr lang="en-US" dirty="0" err="1" smtClean="0"/>
              <a:t>wrt</a:t>
            </a:r>
            <a:r>
              <a:rPr lang="en-US" dirty="0" smtClean="0"/>
              <a:t> </a:t>
            </a:r>
            <a:r>
              <a:rPr lang="en-US" b="1" dirty="0"/>
              <a:t>z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324100"/>
            <a:ext cx="4267200" cy="134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93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L1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Proximal Splitting Methods (gradient descent):</a:t>
            </a:r>
          </a:p>
          <a:p>
            <a:pPr lvl="1"/>
            <a:r>
              <a:rPr lang="en-US" dirty="0"/>
              <a:t>1st order methods</a:t>
            </a:r>
          </a:p>
          <a:p>
            <a:pPr lvl="1"/>
            <a:r>
              <a:rPr lang="en-US" dirty="0"/>
              <a:t>Formulation for general functions of the form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/>
              <a:t> convex, smooth, with Lipschitz continuous gradient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dirty="0"/>
              <a:t> .</a:t>
            </a:r>
          </a:p>
          <a:p>
            <a:pPr lvl="1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dirty="0"/>
              <a:t> convex, continuous, and possibly non smooth.</a:t>
            </a:r>
          </a:p>
          <a:p>
            <a:r>
              <a:rPr lang="en-US" dirty="0"/>
              <a:t>Quadratic Approximation of F(z)+G(z) at z’:</a:t>
            </a:r>
          </a:p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/>
          <a:srcRect b="75211"/>
          <a:stretch/>
        </p:blipFill>
        <p:spPr>
          <a:xfrm>
            <a:off x="914400" y="2247900"/>
            <a:ext cx="5471002" cy="6096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/>
          <a:srcRect t="60487" b="978"/>
          <a:stretch/>
        </p:blipFill>
        <p:spPr>
          <a:xfrm>
            <a:off x="609600" y="4000500"/>
            <a:ext cx="5471002" cy="94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9192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L1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Minimize Q(</a:t>
            </a:r>
            <a:r>
              <a:rPr lang="en-US" dirty="0" err="1"/>
              <a:t>z,z</a:t>
            </a:r>
            <a:r>
              <a:rPr lang="en-US" dirty="0"/>
              <a:t>’) with respect to z:</a:t>
            </a:r>
          </a:p>
          <a:p>
            <a:r>
              <a:rPr lang="en-US" dirty="0"/>
              <a:t>Unique minimizer</a:t>
            </a:r>
          </a:p>
          <a:p>
            <a:r>
              <a:rPr lang="en-US" dirty="0"/>
              <a:t>PROXIMAL OPERATOR of F+G: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Iterative Shrinkage Thresholding Algorithm (ISTA):</a:t>
            </a:r>
          </a:p>
          <a:p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b="62320"/>
          <a:stretch/>
        </p:blipFill>
        <p:spPr>
          <a:xfrm>
            <a:off x="1066800" y="2400300"/>
            <a:ext cx="5715000" cy="8382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t="50814" b="2535"/>
          <a:stretch/>
        </p:blipFill>
        <p:spPr>
          <a:xfrm>
            <a:off x="1066800" y="3877148"/>
            <a:ext cx="5715000" cy="103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831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L1</a:t>
            </a:r>
          </a:p>
        </p:txBody>
      </p:sp>
      <p:sp>
        <p:nvSpPr>
          <p:cNvPr id="51" name="Text Placeholder 50"/>
          <p:cNvSpPr>
            <a:spLocks noGrp="1"/>
          </p:cNvSpPr>
          <p:nvPr>
            <p:ph type="body" idx="1"/>
          </p:nvPr>
        </p:nvSpPr>
        <p:spPr>
          <a:xfrm>
            <a:off x="383854" y="4457700"/>
            <a:ext cx="7461504" cy="1342553"/>
          </a:xfrm>
        </p:spPr>
        <p:txBody>
          <a:bodyPr/>
          <a:lstStyle/>
          <a:p>
            <a:r>
              <a:rPr lang="en-US" dirty="0"/>
              <a:t>Loop until some convergence criterion is satisfied</a:t>
            </a:r>
          </a:p>
          <a:p>
            <a:r>
              <a:rPr lang="en-US" dirty="0"/>
              <a:t>How do we get L?</a:t>
            </a:r>
          </a:p>
          <a:p>
            <a:endParaRPr lang="en-US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257300"/>
            <a:ext cx="5562600" cy="299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535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L1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L</a:t>
            </a:r>
            <a:r>
              <a:rPr lang="en-US" dirty="0"/>
              <a:t> is the step size for gradient step</a:t>
            </a:r>
          </a:p>
          <a:p>
            <a:r>
              <a:rPr lang="en-US" dirty="0"/>
              <a:t>It is the smallest Lipschitz constant of the smooth function F(z) and is equal to largest eigenvalue of DTD</a:t>
            </a:r>
          </a:p>
          <a:p>
            <a:r>
              <a:rPr lang="en-US" dirty="0"/>
              <a:t>In practice, one does a line search</a:t>
            </a:r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61" y="2628900"/>
            <a:ext cx="4613565" cy="211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561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714500"/>
            <a:ext cx="3914185" cy="1486732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L1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Convergence Rate of ISTA: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we find a faster first-order method?</a:t>
            </a:r>
          </a:p>
        </p:txBody>
      </p:sp>
    </p:spTree>
    <p:extLst>
      <p:ext uri="{BB962C8B-B14F-4D97-AF65-F5344CB8AC3E}">
        <p14:creationId xmlns:p14="http://schemas.microsoft.com/office/powerpoint/2010/main" val="2482151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FISTA </a:t>
            </a:r>
            <a:r>
              <a:rPr lang="en-US" sz="2000" dirty="0"/>
              <a:t>[Nesterov’83, Beck and Teboulle’09]</a:t>
            </a:r>
            <a:br>
              <a:rPr lang="en-US" sz="2000" dirty="0"/>
            </a:br>
            <a:endParaRPr lang="en-US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Momentum in a clever way: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Order, Optimal convergence for 1st order method: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b="34449"/>
          <a:stretch/>
        </p:blipFill>
        <p:spPr>
          <a:xfrm>
            <a:off x="1676400" y="1866901"/>
            <a:ext cx="4344029" cy="23622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t="80718" b="251"/>
          <a:stretch/>
        </p:blipFill>
        <p:spPr>
          <a:xfrm>
            <a:off x="1676400" y="4838700"/>
            <a:ext cx="4344029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82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2"/>
          <a:srcRect b="60000"/>
          <a:stretch/>
        </p:blipFill>
        <p:spPr>
          <a:xfrm>
            <a:off x="228600" y="2933700"/>
            <a:ext cx="5461351" cy="76200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Learning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04800" y="3467100"/>
            <a:ext cx="9144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3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about </a:t>
            </a:r>
            <a:r>
              <a:rPr lang="en-US" b="1" dirty="0"/>
              <a:t>D</a:t>
            </a:r>
            <a:r>
              <a:rPr lang="en-US" dirty="0"/>
              <a:t>?</a:t>
            </a:r>
          </a:p>
          <a:p>
            <a:r>
              <a:rPr lang="en-US" dirty="0"/>
              <a:t>We want to learn it Adapt to data</a:t>
            </a:r>
          </a:p>
          <a:p>
            <a:r>
              <a:rPr lang="en-US" dirty="0"/>
              <a:t>Use online learning for </a:t>
            </a:r>
            <a:r>
              <a:rPr lang="en-US" b="1" dirty="0"/>
              <a:t>D</a:t>
            </a:r>
          </a:p>
          <a:p>
            <a:endParaRPr lang="en-US" b="1" dirty="0"/>
          </a:p>
          <a:p>
            <a:pPr marL="0" indent="0">
              <a:buNone/>
            </a:pPr>
            <a:r>
              <a:rPr lang="en-US" dirty="0"/>
              <a:t>Per sample energy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Loss</a:t>
            </a:r>
          </a:p>
          <a:p>
            <a:endParaRPr lang="en-US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2"/>
          <a:srcRect t="52388" b="7612"/>
          <a:stretch/>
        </p:blipFill>
        <p:spPr>
          <a:xfrm>
            <a:off x="228599" y="3855493"/>
            <a:ext cx="5461351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794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Learning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each sample,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Do inference</a:t>
            </a:r>
          </a:p>
          <a:p>
            <a:r>
              <a:rPr lang="en-US" dirty="0"/>
              <a:t>minimize </a:t>
            </a:r>
            <a:r>
              <a:rPr lang="en-US" b="1" i="1" dirty="0"/>
              <a:t>E(</a:t>
            </a:r>
            <a:r>
              <a:rPr lang="en-US" b="1" i="1" dirty="0" err="1"/>
              <a:t>Y,z,D</a:t>
            </a:r>
            <a:r>
              <a:rPr lang="en-US" dirty="0"/>
              <a:t>) </a:t>
            </a:r>
            <a:r>
              <a:rPr lang="en-US" dirty="0" err="1"/>
              <a:t>wrt</a:t>
            </a:r>
            <a:r>
              <a:rPr lang="en-US" dirty="0"/>
              <a:t> </a:t>
            </a:r>
            <a:r>
              <a:rPr lang="en-US" b="1" i="1" dirty="0"/>
              <a:t>z</a:t>
            </a:r>
            <a:r>
              <a:rPr lang="en-US" dirty="0"/>
              <a:t>	(use any	SC </a:t>
            </a:r>
            <a:r>
              <a:rPr lang="en-US" dirty="0" err="1"/>
              <a:t>algo</a:t>
            </a:r>
            <a:r>
              <a:rPr lang="en-US" dirty="0"/>
              <a:t>)</a:t>
            </a:r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update parameters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pPr marL="342900" indent="-342900">
              <a:buFont typeface="+mj-lt"/>
              <a:buAutoNum type="arabicPeriod" startAt="2"/>
            </a:pPr>
            <a:r>
              <a:rPr lang="en-US" dirty="0"/>
              <a:t>Constrain elements of D to be unit norm</a:t>
            </a:r>
          </a:p>
          <a:p>
            <a:r>
              <a:rPr lang="en-US" dirty="0"/>
              <a:t>Dictionary elements grow, z gets smaller, sparsity term gets discarded</a:t>
            </a:r>
          </a:p>
          <a:p>
            <a:pPr marL="342900" indent="-342900">
              <a:buFont typeface="+mj-lt"/>
              <a:buAutoNum type="arabicPeriod" startAt="2"/>
            </a:pPr>
            <a:endParaRPr lang="en-US" dirty="0"/>
          </a:p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/>
          <a:srcRect l="59346" r="7420" b="78613"/>
          <a:stretch/>
        </p:blipFill>
        <p:spPr>
          <a:xfrm>
            <a:off x="2438400" y="1257300"/>
            <a:ext cx="1066800" cy="5334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2"/>
          <a:srcRect l="4748" t="67216" r="28784" b="5287"/>
          <a:stretch/>
        </p:blipFill>
        <p:spPr>
          <a:xfrm>
            <a:off x="609600" y="2628900"/>
            <a:ext cx="2133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145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 Placeholder 7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+mj-lt"/>
                <a:cs typeface="Calibri"/>
              </a:rPr>
              <a:t>Goal: Discover and exploit </a:t>
            </a:r>
            <a:r>
              <a:rPr lang="en-US" i="1" dirty="0">
                <a:latin typeface="+mj-lt"/>
                <a:cs typeface="Times New Roman"/>
              </a:rPr>
              <a:t>patterns </a:t>
            </a:r>
            <a:r>
              <a:rPr lang="en-US" dirty="0">
                <a:latin typeface="+mj-lt"/>
                <a:cs typeface="Calibri"/>
              </a:rPr>
              <a:t>in high-dimensional data: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113256" y="2601552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7366" y="2609589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7365" y="2609589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3" y="260142"/>
                </a:lnTo>
                <a:lnTo>
                  <a:pt x="163391" y="250619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4"/>
                </a:lnTo>
                <a:lnTo>
                  <a:pt x="202664" y="38096"/>
                </a:lnTo>
                <a:lnTo>
                  <a:pt x="163391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776368" y="3099173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00478" y="3107210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800477" y="3107210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75"/>
                </a:lnTo>
                <a:lnTo>
                  <a:pt x="228744" y="81125"/>
                </a:lnTo>
                <a:lnTo>
                  <a:pt x="202665" y="38096"/>
                </a:lnTo>
                <a:lnTo>
                  <a:pt x="163392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14382" y="3099173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8492" y="3107210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38491" y="3107210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75"/>
                </a:lnTo>
                <a:lnTo>
                  <a:pt x="228744" y="81125"/>
                </a:lnTo>
                <a:lnTo>
                  <a:pt x="202665" y="38096"/>
                </a:lnTo>
                <a:lnTo>
                  <a:pt x="163392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66539" y="3673658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90649" y="3681695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90649" y="368169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6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28892" y="4178755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3002" y="4186792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353001" y="418679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79087" y="4541108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03197" y="4549145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803197" y="454914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4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71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4" y="260142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71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3" y="9523"/>
                </a:lnTo>
                <a:lnTo>
                  <a:pt x="11871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29283" y="4837578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53393" y="4845615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53393" y="484561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6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73599" y="375692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7709" y="3764964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397708" y="376496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482618" y="2413295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06728" y="2421332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506727" y="242133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5" y="0"/>
                </a:moveTo>
                <a:lnTo>
                  <a:pt x="74044" y="9523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3"/>
                </a:lnTo>
                <a:lnTo>
                  <a:pt x="118715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73599" y="2876525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7709" y="2884562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97708" y="288456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01439" y="250973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725549" y="2517774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725549" y="251777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367738" y="2684821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91848" y="2692858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91848" y="2692858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030850" y="3182442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054961" y="3190479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054960" y="3190479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581802" y="332518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05913" y="3333225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605912" y="333322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221021" y="375692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245131" y="3764964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245131" y="376496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583374" y="4262024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607484" y="4270061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07484" y="4270061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5"/>
                </a:lnTo>
                <a:lnTo>
                  <a:pt x="202664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033570" y="462437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057680" y="4632414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57679" y="4632413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20"/>
                </a:lnTo>
                <a:lnTo>
                  <a:pt x="118721" y="260143"/>
                </a:lnTo>
                <a:lnTo>
                  <a:pt x="163392" y="250620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6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03373" y="5294180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7483" y="5302217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727483" y="5302217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286118" y="287849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10229" y="2886534"/>
            <a:ext cx="150252" cy="164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310228" y="288653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21" y="0"/>
                </a:moveTo>
                <a:lnTo>
                  <a:pt x="74044" y="9523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2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1" y="250619"/>
                </a:lnTo>
                <a:lnTo>
                  <a:pt x="202664" y="222046"/>
                </a:lnTo>
                <a:lnTo>
                  <a:pt x="228743" y="179018"/>
                </a:lnTo>
                <a:lnTo>
                  <a:pt x="237436" y="130072"/>
                </a:lnTo>
                <a:lnTo>
                  <a:pt x="228743" y="81125"/>
                </a:lnTo>
                <a:lnTo>
                  <a:pt x="202664" y="38097"/>
                </a:lnTo>
                <a:lnTo>
                  <a:pt x="163391" y="9523"/>
                </a:lnTo>
                <a:lnTo>
                  <a:pt x="118721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030850" y="4262024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54961" y="4270061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054960" y="4270061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Title 6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modeling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159" y="4828428"/>
            <a:ext cx="2803197" cy="69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195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Learning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Learned dictionary </a:t>
            </a:r>
            <a:r>
              <a:rPr lang="en-US" b="1" dirty="0"/>
              <a:t>D</a:t>
            </a:r>
            <a:r>
              <a:rPr lang="en-US" dirty="0"/>
              <a:t> by training in natural image patches</a:t>
            </a:r>
          </a:p>
          <a:p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2274392" y="2019300"/>
            <a:ext cx="3672780" cy="3688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7269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- Learning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Learned dictionary </a:t>
            </a:r>
            <a:r>
              <a:rPr lang="en-US" b="1" dirty="0"/>
              <a:t>D</a:t>
            </a:r>
            <a:r>
              <a:rPr lang="en-US" dirty="0"/>
              <a:t> by training in MNIST digits</a:t>
            </a:r>
          </a:p>
          <a:p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1097012" y="2218135"/>
            <a:ext cx="6035576" cy="3021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6652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Cool, available software?  </a:t>
            </a:r>
          </a:p>
          <a:p>
            <a:r>
              <a:rPr lang="en-US" dirty="0">
                <a:hlinkClick r:id="rId2"/>
              </a:rPr>
              <a:t>http://www.di.ens.fr/willow/SPAMS</a:t>
            </a:r>
            <a:r>
              <a:rPr lang="en-US" dirty="0" smtClean="0">
                <a:hlinkClick r:id="rId2"/>
              </a:rPr>
              <a:t>/</a:t>
            </a:r>
            <a:r>
              <a:rPr lang="en-US" dirty="0" smtClean="0"/>
              <a:t>   </a:t>
            </a:r>
            <a:endParaRPr lang="en-US" dirty="0"/>
          </a:p>
          <a:p>
            <a:r>
              <a:rPr lang="en-US" dirty="0">
                <a:hlinkClick r:id="rId3"/>
              </a:rPr>
              <a:t>http://cs.nyu.edu/~</a:t>
            </a:r>
            <a:r>
              <a:rPr lang="en-US" dirty="0" smtClean="0">
                <a:hlinkClick r:id="rId3"/>
              </a:rPr>
              <a:t>koray</a:t>
            </a:r>
            <a:r>
              <a:rPr lang="en-US" dirty="0" smtClean="0"/>
              <a:t>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Applications </a:t>
            </a:r>
          </a:p>
          <a:p>
            <a:r>
              <a:rPr lang="en-US" dirty="0"/>
              <a:t>Image denoising  </a:t>
            </a:r>
          </a:p>
          <a:p>
            <a:r>
              <a:rPr lang="en-US" dirty="0"/>
              <a:t>Inpainting  </a:t>
            </a:r>
          </a:p>
          <a:p>
            <a:r>
              <a:rPr lang="en-US" dirty="0"/>
              <a:t>Classification  </a:t>
            </a:r>
          </a:p>
          <a:p>
            <a:r>
              <a:rPr lang="en-US" dirty="0"/>
              <a:t>Recognition</a:t>
            </a:r>
          </a:p>
          <a:p>
            <a:r>
              <a:rPr lang="en-US" dirty="0"/>
              <a:t>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42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Image processing applications</a:t>
            </a:r>
          </a:p>
        </p:txBody>
      </p:sp>
    </p:spTree>
    <p:extLst>
      <p:ext uri="{BB962C8B-B14F-4D97-AF65-F5344CB8AC3E}">
        <p14:creationId xmlns:p14="http://schemas.microsoft.com/office/powerpoint/2010/main" val="783270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Sapiro</a:t>
            </a:r>
            <a:r>
              <a:rPr lang="en-US" sz="2000" dirty="0"/>
              <a:t>, and </a:t>
            </a:r>
            <a:r>
              <a:rPr lang="en-US" sz="2000" dirty="0" err="1"/>
              <a:t>Elad</a:t>
            </a:r>
            <a:r>
              <a:rPr lang="en-US" sz="2000" dirty="0"/>
              <a:t>,  2008d]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457200" y="1485900"/>
            <a:ext cx="7303846" cy="3581400"/>
            <a:chOff x="1219200" y="2480533"/>
            <a:chExt cx="2691229" cy="1319629"/>
          </a:xfrm>
        </p:grpSpPr>
        <p:sp>
          <p:nvSpPr>
            <p:cNvPr id="34" name="object 34"/>
            <p:cNvSpPr/>
            <p:nvPr/>
          </p:nvSpPr>
          <p:spPr>
            <a:xfrm>
              <a:off x="1219200" y="2480533"/>
              <a:ext cx="1319629" cy="131962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590800" y="2480533"/>
              <a:ext cx="1319629" cy="131962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04292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Elad</a:t>
            </a:r>
            <a:r>
              <a:rPr lang="en-US" sz="2000" dirty="0"/>
              <a:t>, and </a:t>
            </a:r>
            <a:r>
              <a:rPr lang="en-US" sz="2000" dirty="0" err="1"/>
              <a:t>Sapiro</a:t>
            </a:r>
            <a:r>
              <a:rPr lang="en-US" sz="2000" dirty="0"/>
              <a:t>,  2008b]</a:t>
            </a:r>
          </a:p>
        </p:txBody>
      </p:sp>
      <p:sp>
        <p:nvSpPr>
          <p:cNvPr id="34" name="object 34"/>
          <p:cNvSpPr/>
          <p:nvPr/>
        </p:nvSpPr>
        <p:spPr>
          <a:xfrm>
            <a:off x="914400" y="1409700"/>
            <a:ext cx="6400800" cy="4340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67631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914400" y="1409699"/>
            <a:ext cx="6400800" cy="4340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Elad</a:t>
            </a:r>
            <a:r>
              <a:rPr lang="en-US" sz="2000" dirty="0"/>
              <a:t>, and </a:t>
            </a:r>
            <a:r>
              <a:rPr lang="en-US" sz="2000" dirty="0" err="1"/>
              <a:t>Sapiro</a:t>
            </a:r>
            <a:r>
              <a:rPr lang="en-US" sz="2000" dirty="0"/>
              <a:t>,  2008b]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9333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Sparse representations for video restoration </a:t>
            </a: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Key ideas for video processing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 err="1"/>
              <a:t>Protter</a:t>
            </a:r>
            <a:r>
              <a:rPr lang="en-US" dirty="0"/>
              <a:t> and </a:t>
            </a:r>
            <a:r>
              <a:rPr lang="en-US" dirty="0" err="1"/>
              <a:t>Elad</a:t>
            </a:r>
            <a:r>
              <a:rPr lang="en-US" dirty="0"/>
              <a:t>, 2009] </a:t>
            </a:r>
          </a:p>
          <a:p>
            <a:r>
              <a:rPr lang="en-US" dirty="0"/>
              <a:t>Using a 3D dictionary.</a:t>
            </a:r>
          </a:p>
          <a:p>
            <a:r>
              <a:rPr lang="en-US" dirty="0"/>
              <a:t>Processing of many frames at the same time.  </a:t>
            </a:r>
          </a:p>
          <a:p>
            <a:r>
              <a:rPr lang="en-US" dirty="0"/>
              <a:t>Dictionary propagation.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3779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Sapiro</a:t>
            </a:r>
            <a:r>
              <a:rPr lang="en-US" sz="2000" dirty="0"/>
              <a:t>, and </a:t>
            </a:r>
            <a:r>
              <a:rPr lang="en-US" sz="2000" dirty="0" err="1"/>
              <a:t>Elad</a:t>
            </a:r>
            <a:r>
              <a:rPr lang="en-US" sz="2000" dirty="0"/>
              <a:t>, 2008d]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57199" y="1790700"/>
            <a:ext cx="7217119" cy="2438400"/>
            <a:chOff x="940943" y="2110209"/>
            <a:chExt cx="2666294" cy="900843"/>
          </a:xfrm>
        </p:grpSpPr>
        <p:sp>
          <p:nvSpPr>
            <p:cNvPr id="34" name="object 34"/>
            <p:cNvSpPr/>
            <p:nvPr/>
          </p:nvSpPr>
          <p:spPr>
            <a:xfrm>
              <a:off x="940943" y="2110209"/>
              <a:ext cx="1321236" cy="900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2286000" y="2110209"/>
              <a:ext cx="1321237" cy="9008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711352" y="4381500"/>
            <a:ext cx="280689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dirty="0">
                <a:latin typeface="+mj-lt"/>
                <a:cs typeface="Tahoma"/>
              </a:rPr>
              <a:t>Figure: </a:t>
            </a:r>
            <a:r>
              <a:rPr sz="1800" dirty="0">
                <a:latin typeface="+mj-lt"/>
                <a:cs typeface="Calibri"/>
              </a:rPr>
              <a:t>Inpainting results.</a:t>
            </a:r>
          </a:p>
        </p:txBody>
      </p:sp>
    </p:spTree>
    <p:extLst>
      <p:ext uri="{BB962C8B-B14F-4D97-AF65-F5344CB8AC3E}">
        <p14:creationId xmlns:p14="http://schemas.microsoft.com/office/powerpoint/2010/main" val="1035337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198" y="1790700"/>
            <a:ext cx="7217119" cy="2438400"/>
            <a:chOff x="135692" y="439536"/>
            <a:chExt cx="2666294" cy="900843"/>
          </a:xfrm>
        </p:grpSpPr>
        <p:sp>
          <p:nvSpPr>
            <p:cNvPr id="7" name="object 34"/>
            <p:cNvSpPr/>
            <p:nvPr/>
          </p:nvSpPr>
          <p:spPr>
            <a:xfrm>
              <a:off x="135692" y="439536"/>
              <a:ext cx="1321236" cy="900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35"/>
            <p:cNvSpPr/>
            <p:nvPr/>
          </p:nvSpPr>
          <p:spPr>
            <a:xfrm>
              <a:off x="1480749" y="439536"/>
              <a:ext cx="1321237" cy="9008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711352" y="4381500"/>
            <a:ext cx="280689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dirty="0">
                <a:latin typeface="+mj-lt"/>
                <a:cs typeface="Tahoma"/>
              </a:rPr>
              <a:t>Figure: </a:t>
            </a:r>
            <a:r>
              <a:rPr sz="1800" dirty="0">
                <a:latin typeface="+mj-lt"/>
                <a:cs typeface="Calibri"/>
              </a:rPr>
              <a:t>Inpainting results.</a:t>
            </a:r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Sapiro</a:t>
            </a:r>
            <a:r>
              <a:rPr lang="en-US" sz="2000" dirty="0"/>
              <a:t>, and </a:t>
            </a:r>
            <a:r>
              <a:rPr lang="en-US" sz="2000" dirty="0" err="1"/>
              <a:t>Elad</a:t>
            </a:r>
            <a:r>
              <a:rPr lang="en-US" sz="2000" dirty="0"/>
              <a:t>, 2008d]</a:t>
            </a:r>
          </a:p>
        </p:txBody>
      </p:sp>
    </p:spTree>
    <p:extLst>
      <p:ext uri="{BB962C8B-B14F-4D97-AF65-F5344CB8AC3E}">
        <p14:creationId xmlns:p14="http://schemas.microsoft.com/office/powerpoint/2010/main" val="2222356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59" y="4828428"/>
            <a:ext cx="2803197" cy="693959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modeling</a:t>
            </a:r>
          </a:p>
        </p:txBody>
      </p:sp>
      <p:sp>
        <p:nvSpPr>
          <p:cNvPr id="77" name="Text Placeholder 7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Goal: Discover and exploit </a:t>
            </a:r>
            <a:r>
              <a:rPr lang="en-US" i="1" dirty="0"/>
              <a:t>patterns</a:t>
            </a:r>
            <a:r>
              <a:rPr lang="en-US" dirty="0"/>
              <a:t> in high-dimensional data: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object 3"/>
          <p:cNvSpPr/>
          <p:nvPr/>
        </p:nvSpPr>
        <p:spPr>
          <a:xfrm>
            <a:off x="2113256" y="2601552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7366" y="2609589"/>
            <a:ext cx="150252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7365" y="2609589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3" y="260142"/>
                </a:lnTo>
                <a:lnTo>
                  <a:pt x="163391" y="250619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4"/>
                </a:lnTo>
                <a:lnTo>
                  <a:pt x="202664" y="38096"/>
                </a:lnTo>
                <a:lnTo>
                  <a:pt x="163391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6368" y="3099173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0478" y="3107210"/>
            <a:ext cx="150253" cy="164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00477" y="3107210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5" y="0"/>
                </a:moveTo>
                <a:lnTo>
                  <a:pt x="74044" y="9523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75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3"/>
                </a:lnTo>
                <a:lnTo>
                  <a:pt x="118715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614382" y="3099173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8492" y="3107210"/>
            <a:ext cx="150253" cy="164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638491" y="3107210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5" y="0"/>
                </a:moveTo>
                <a:lnTo>
                  <a:pt x="74044" y="9523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3"/>
                </a:lnTo>
                <a:lnTo>
                  <a:pt x="118715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66539" y="3673658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90649" y="3681695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90649" y="368169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6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28892" y="4178755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53002" y="4186792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53001" y="418679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20"/>
                </a:lnTo>
                <a:lnTo>
                  <a:pt x="118721" y="260143"/>
                </a:lnTo>
                <a:lnTo>
                  <a:pt x="163392" y="250620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6" y="130075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79087" y="4541108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03197" y="4549145"/>
            <a:ext cx="150252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803197" y="454914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20"/>
                </a:lnTo>
                <a:lnTo>
                  <a:pt x="118721" y="260143"/>
                </a:lnTo>
                <a:lnTo>
                  <a:pt x="163391" y="250620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5"/>
                </a:lnTo>
                <a:lnTo>
                  <a:pt x="202664" y="38097"/>
                </a:lnTo>
                <a:lnTo>
                  <a:pt x="163391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29283" y="4837578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253393" y="4845615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253392" y="484561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73599" y="3756927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397709" y="3764964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97708" y="376496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82618" y="2413295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06728" y="2421332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06727" y="242133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67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75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2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701439" y="2509737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725549" y="2517774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25549" y="251777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67738" y="2684821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91848" y="2692858"/>
            <a:ext cx="150252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391848" y="2692858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5"/>
                </a:lnTo>
                <a:lnTo>
                  <a:pt x="202664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030850" y="3182442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054961" y="3190479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054960" y="3190480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4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4" y="260142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7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3" y="9523"/>
                </a:lnTo>
                <a:lnTo>
                  <a:pt x="11871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81802" y="3325187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605913" y="3333225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05912" y="333322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4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4" y="260142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7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3" y="9523"/>
                </a:lnTo>
                <a:lnTo>
                  <a:pt x="11871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21021" y="3756927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45131" y="3764964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245131" y="376496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83374" y="4262024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07484" y="4270061"/>
            <a:ext cx="150253" cy="1646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607484" y="4270060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4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4" y="260142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6"/>
                </a:lnTo>
                <a:lnTo>
                  <a:pt x="163393" y="9523"/>
                </a:lnTo>
                <a:lnTo>
                  <a:pt x="11871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033570" y="4624377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57680" y="4632414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057679" y="4632413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703373" y="5294180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727483" y="5302217"/>
            <a:ext cx="150252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27483" y="5302217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1" y="250619"/>
                </a:lnTo>
                <a:lnTo>
                  <a:pt x="202664" y="222046"/>
                </a:lnTo>
                <a:lnTo>
                  <a:pt x="228743" y="179018"/>
                </a:lnTo>
                <a:lnTo>
                  <a:pt x="237436" y="130071"/>
                </a:lnTo>
                <a:lnTo>
                  <a:pt x="228743" y="81125"/>
                </a:lnTo>
                <a:lnTo>
                  <a:pt x="202664" y="38097"/>
                </a:lnTo>
                <a:lnTo>
                  <a:pt x="163391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286118" y="2878497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10228" y="2886534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310228" y="288653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030850" y="4262024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54961" y="4270061"/>
            <a:ext cx="150253" cy="1646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54960" y="4270060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4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4" y="260142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6"/>
                </a:lnTo>
                <a:lnTo>
                  <a:pt x="163393" y="9523"/>
                </a:lnTo>
                <a:lnTo>
                  <a:pt x="11871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12483" y="2289585"/>
            <a:ext cx="4240976" cy="1354589"/>
          </a:xfrm>
          <a:custGeom>
            <a:avLst/>
            <a:gdLst/>
            <a:ahLst/>
            <a:cxnLst/>
            <a:rect l="l" t="t" r="r" b="b"/>
            <a:pathLst>
              <a:path w="6701790" h="2140585">
                <a:moveTo>
                  <a:pt x="7657" y="0"/>
                </a:moveTo>
                <a:lnTo>
                  <a:pt x="6701270" y="2116350"/>
                </a:lnTo>
                <a:lnTo>
                  <a:pt x="6693613" y="2140568"/>
                </a:lnTo>
                <a:lnTo>
                  <a:pt x="0" y="24218"/>
                </a:lnTo>
                <a:lnTo>
                  <a:pt x="765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76560" y="2157277"/>
            <a:ext cx="2159466" cy="3602861"/>
          </a:xfrm>
          <a:custGeom>
            <a:avLst/>
            <a:gdLst/>
            <a:ahLst/>
            <a:cxnLst/>
            <a:rect l="l" t="t" r="r" b="b"/>
            <a:pathLst>
              <a:path w="3412490" h="5693409">
                <a:moveTo>
                  <a:pt x="21810" y="0"/>
                </a:moveTo>
                <a:lnTo>
                  <a:pt x="3412063" y="5679957"/>
                </a:lnTo>
                <a:lnTo>
                  <a:pt x="3390253" y="5692975"/>
                </a:lnTo>
                <a:lnTo>
                  <a:pt x="0" y="13018"/>
                </a:lnTo>
                <a:lnTo>
                  <a:pt x="218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338416" y="2451706"/>
            <a:ext cx="2179558" cy="3013770"/>
          </a:xfrm>
          <a:custGeom>
            <a:avLst/>
            <a:gdLst/>
            <a:ahLst/>
            <a:cxnLst/>
            <a:rect l="l" t="t" r="r" b="b"/>
            <a:pathLst>
              <a:path w="3444240" h="4762500">
                <a:moveTo>
                  <a:pt x="20602" y="0"/>
                </a:moveTo>
                <a:lnTo>
                  <a:pt x="3444030" y="4747574"/>
                </a:lnTo>
                <a:lnTo>
                  <a:pt x="3423428" y="4762430"/>
                </a:lnTo>
                <a:lnTo>
                  <a:pt x="0" y="14856"/>
                </a:lnTo>
                <a:lnTo>
                  <a:pt x="2060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259945" y="2289630"/>
            <a:ext cx="1397184" cy="1649537"/>
          </a:xfrm>
          <a:custGeom>
            <a:avLst/>
            <a:gdLst/>
            <a:ahLst/>
            <a:cxnLst/>
            <a:rect l="l" t="t" r="r" b="b"/>
            <a:pathLst>
              <a:path w="2207895" h="2606675">
                <a:moveTo>
                  <a:pt x="2207312" y="16390"/>
                </a:moveTo>
                <a:lnTo>
                  <a:pt x="19403" y="2606500"/>
                </a:lnTo>
                <a:lnTo>
                  <a:pt x="0" y="2590109"/>
                </a:lnTo>
                <a:lnTo>
                  <a:pt x="2187908" y="0"/>
                </a:lnTo>
                <a:lnTo>
                  <a:pt x="2207312" y="163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373599" y="2876525"/>
            <a:ext cx="198473" cy="212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397709" y="2884562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397708" y="288456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69487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197" y="1790700"/>
            <a:ext cx="7217119" cy="2438400"/>
            <a:chOff x="135692" y="439536"/>
            <a:chExt cx="2666294" cy="900843"/>
          </a:xfrm>
        </p:grpSpPr>
        <p:sp>
          <p:nvSpPr>
            <p:cNvPr id="9" name="object 34"/>
            <p:cNvSpPr/>
            <p:nvPr/>
          </p:nvSpPr>
          <p:spPr>
            <a:xfrm>
              <a:off x="135692" y="439536"/>
              <a:ext cx="1321236" cy="900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5"/>
            <p:cNvSpPr/>
            <p:nvPr/>
          </p:nvSpPr>
          <p:spPr>
            <a:xfrm>
              <a:off x="1480749" y="439536"/>
              <a:ext cx="1321237" cy="9008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711352" y="4381500"/>
            <a:ext cx="280689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dirty="0">
                <a:latin typeface="+mj-lt"/>
                <a:cs typeface="Tahoma"/>
              </a:rPr>
              <a:t>Figure: </a:t>
            </a:r>
            <a:r>
              <a:rPr sz="1800" dirty="0">
                <a:latin typeface="+mj-lt"/>
                <a:cs typeface="Calibri"/>
              </a:rPr>
              <a:t>Inpainting results.</a:t>
            </a:r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Sapiro</a:t>
            </a:r>
            <a:r>
              <a:rPr lang="en-US" sz="2000" dirty="0"/>
              <a:t>, and </a:t>
            </a:r>
            <a:r>
              <a:rPr lang="en-US" sz="2000" dirty="0" err="1"/>
              <a:t>Elad</a:t>
            </a:r>
            <a:r>
              <a:rPr lang="en-US" sz="2000" dirty="0"/>
              <a:t>, 2008d]</a:t>
            </a:r>
          </a:p>
        </p:txBody>
      </p:sp>
    </p:spTree>
    <p:extLst>
      <p:ext uri="{BB962C8B-B14F-4D97-AF65-F5344CB8AC3E}">
        <p14:creationId xmlns:p14="http://schemas.microsoft.com/office/powerpoint/2010/main" val="34825811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196" y="1790700"/>
            <a:ext cx="7217119" cy="2438400"/>
            <a:chOff x="135692" y="439536"/>
            <a:chExt cx="2666294" cy="900843"/>
          </a:xfrm>
        </p:grpSpPr>
        <p:sp>
          <p:nvSpPr>
            <p:cNvPr id="7" name="object 34"/>
            <p:cNvSpPr/>
            <p:nvPr/>
          </p:nvSpPr>
          <p:spPr>
            <a:xfrm>
              <a:off x="135692" y="439536"/>
              <a:ext cx="1321236" cy="900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35"/>
            <p:cNvSpPr/>
            <p:nvPr/>
          </p:nvSpPr>
          <p:spPr>
            <a:xfrm>
              <a:off x="1480749" y="439536"/>
              <a:ext cx="1321237" cy="9008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711352" y="4381500"/>
            <a:ext cx="280689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dirty="0">
                <a:latin typeface="+mj-lt"/>
                <a:cs typeface="Tahoma"/>
              </a:rPr>
              <a:t>Figure: </a:t>
            </a:r>
            <a:r>
              <a:rPr sz="1800" dirty="0">
                <a:latin typeface="+mj-lt"/>
                <a:cs typeface="Calibri"/>
              </a:rPr>
              <a:t>Inpainting results.</a:t>
            </a:r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Sapiro</a:t>
            </a:r>
            <a:r>
              <a:rPr lang="en-US" sz="2000" dirty="0"/>
              <a:t>, and </a:t>
            </a:r>
            <a:r>
              <a:rPr lang="en-US" sz="2000" dirty="0" err="1"/>
              <a:t>Elad</a:t>
            </a:r>
            <a:r>
              <a:rPr lang="en-US" sz="2000" dirty="0"/>
              <a:t>, 2008d]</a:t>
            </a:r>
          </a:p>
        </p:txBody>
      </p:sp>
    </p:spTree>
    <p:extLst>
      <p:ext uri="{BB962C8B-B14F-4D97-AF65-F5344CB8AC3E}">
        <p14:creationId xmlns:p14="http://schemas.microsoft.com/office/powerpoint/2010/main" val="23586167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195" y="1790700"/>
            <a:ext cx="7217119" cy="2438400"/>
            <a:chOff x="135692" y="439536"/>
            <a:chExt cx="2666294" cy="900843"/>
          </a:xfrm>
        </p:grpSpPr>
        <p:sp>
          <p:nvSpPr>
            <p:cNvPr id="9" name="object 34"/>
            <p:cNvSpPr/>
            <p:nvPr/>
          </p:nvSpPr>
          <p:spPr>
            <a:xfrm>
              <a:off x="135692" y="439536"/>
              <a:ext cx="1321236" cy="900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5"/>
            <p:cNvSpPr/>
            <p:nvPr/>
          </p:nvSpPr>
          <p:spPr>
            <a:xfrm>
              <a:off x="1480749" y="439536"/>
              <a:ext cx="1321237" cy="9008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711352" y="4381500"/>
            <a:ext cx="280689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dirty="0">
                <a:latin typeface="+mj-lt"/>
                <a:cs typeface="Tahoma"/>
              </a:rPr>
              <a:t>Figure: </a:t>
            </a:r>
            <a:r>
              <a:rPr sz="1800" dirty="0">
                <a:latin typeface="+mj-lt"/>
                <a:cs typeface="Calibri"/>
              </a:rPr>
              <a:t>Inpainting results.</a:t>
            </a:r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Sapiro</a:t>
            </a:r>
            <a:r>
              <a:rPr lang="en-US" sz="2000" dirty="0"/>
              <a:t>, and </a:t>
            </a:r>
            <a:r>
              <a:rPr lang="en-US" sz="2000" dirty="0" err="1"/>
              <a:t>Elad</a:t>
            </a:r>
            <a:r>
              <a:rPr lang="en-US" sz="2000" dirty="0"/>
              <a:t>, 2008d]</a:t>
            </a:r>
          </a:p>
        </p:txBody>
      </p:sp>
    </p:spTree>
    <p:extLst>
      <p:ext uri="{BB962C8B-B14F-4D97-AF65-F5344CB8AC3E}">
        <p14:creationId xmlns:p14="http://schemas.microsoft.com/office/powerpoint/2010/main" val="28495828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194" y="1790700"/>
            <a:ext cx="7217119" cy="2438400"/>
            <a:chOff x="135692" y="439536"/>
            <a:chExt cx="2666294" cy="900843"/>
          </a:xfrm>
        </p:grpSpPr>
        <p:sp>
          <p:nvSpPr>
            <p:cNvPr id="7" name="object 34"/>
            <p:cNvSpPr/>
            <p:nvPr/>
          </p:nvSpPr>
          <p:spPr>
            <a:xfrm>
              <a:off x="135692" y="439536"/>
              <a:ext cx="1321236" cy="900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35"/>
            <p:cNvSpPr/>
            <p:nvPr/>
          </p:nvSpPr>
          <p:spPr>
            <a:xfrm>
              <a:off x="1480749" y="439536"/>
              <a:ext cx="1321237" cy="9008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384376" y="4381500"/>
            <a:ext cx="346084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dirty="0">
                <a:latin typeface="+mj-lt"/>
                <a:cs typeface="Tahoma"/>
              </a:rPr>
              <a:t>Figure: </a:t>
            </a:r>
            <a:r>
              <a:rPr lang="en-US" sz="1800" dirty="0">
                <a:latin typeface="+mj-lt"/>
                <a:cs typeface="Calibri"/>
              </a:rPr>
              <a:t>Denoising results.  </a:t>
            </a:r>
            <a:r>
              <a:rPr lang="el-GR" sz="1800" dirty="0">
                <a:latin typeface="+mj-lt"/>
                <a:cs typeface="Calibri"/>
              </a:rPr>
              <a:t>σ = 25</a:t>
            </a:r>
            <a:endParaRPr sz="1800" dirty="0">
              <a:latin typeface="+mj-lt"/>
              <a:cs typeface="Calibri"/>
            </a:endParaRPr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Sapiro</a:t>
            </a:r>
            <a:r>
              <a:rPr lang="en-US" sz="2000" dirty="0"/>
              <a:t>, and </a:t>
            </a:r>
            <a:r>
              <a:rPr lang="en-US" sz="2000" dirty="0" err="1"/>
              <a:t>Elad</a:t>
            </a:r>
            <a:r>
              <a:rPr lang="en-US" sz="2000" dirty="0"/>
              <a:t>, 2008d]</a:t>
            </a:r>
          </a:p>
        </p:txBody>
      </p:sp>
    </p:spTree>
    <p:extLst>
      <p:ext uri="{BB962C8B-B14F-4D97-AF65-F5344CB8AC3E}">
        <p14:creationId xmlns:p14="http://schemas.microsoft.com/office/powerpoint/2010/main" val="237555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193" y="1790700"/>
            <a:ext cx="7217119" cy="2438400"/>
            <a:chOff x="135692" y="439536"/>
            <a:chExt cx="2666294" cy="900843"/>
          </a:xfrm>
        </p:grpSpPr>
        <p:sp>
          <p:nvSpPr>
            <p:cNvPr id="9" name="object 34"/>
            <p:cNvSpPr/>
            <p:nvPr/>
          </p:nvSpPr>
          <p:spPr>
            <a:xfrm>
              <a:off x="135692" y="439536"/>
              <a:ext cx="1321236" cy="900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5"/>
            <p:cNvSpPr/>
            <p:nvPr/>
          </p:nvSpPr>
          <p:spPr>
            <a:xfrm>
              <a:off x="1480749" y="439536"/>
              <a:ext cx="1321237" cy="9008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384376" y="4381500"/>
            <a:ext cx="346084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dirty="0">
                <a:latin typeface="+mj-lt"/>
                <a:cs typeface="Tahoma"/>
              </a:rPr>
              <a:t>Figure: </a:t>
            </a:r>
            <a:r>
              <a:rPr lang="en-US" sz="1800" dirty="0">
                <a:latin typeface="+mj-lt"/>
                <a:cs typeface="Calibri"/>
              </a:rPr>
              <a:t>Denoising results.  </a:t>
            </a:r>
            <a:r>
              <a:rPr lang="el-GR" sz="1800" dirty="0">
                <a:latin typeface="+mj-lt"/>
                <a:cs typeface="Calibri"/>
              </a:rPr>
              <a:t>σ = 25</a:t>
            </a:r>
            <a:endParaRPr sz="1800" dirty="0">
              <a:latin typeface="+mj-lt"/>
              <a:cs typeface="Calibri"/>
            </a:endParaRPr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Sapiro</a:t>
            </a:r>
            <a:r>
              <a:rPr lang="en-US" sz="2000" dirty="0"/>
              <a:t>, and </a:t>
            </a:r>
            <a:r>
              <a:rPr lang="en-US" sz="2000" dirty="0" err="1"/>
              <a:t>Elad</a:t>
            </a:r>
            <a:r>
              <a:rPr lang="en-US" sz="2000" dirty="0"/>
              <a:t>, 2008d]</a:t>
            </a:r>
          </a:p>
        </p:txBody>
      </p:sp>
    </p:spTree>
    <p:extLst>
      <p:ext uri="{BB962C8B-B14F-4D97-AF65-F5344CB8AC3E}">
        <p14:creationId xmlns:p14="http://schemas.microsoft.com/office/powerpoint/2010/main" val="19333076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192" y="1790700"/>
            <a:ext cx="7217119" cy="2438400"/>
            <a:chOff x="135692" y="439536"/>
            <a:chExt cx="2666294" cy="900843"/>
          </a:xfrm>
        </p:grpSpPr>
        <p:sp>
          <p:nvSpPr>
            <p:cNvPr id="7" name="object 34"/>
            <p:cNvSpPr/>
            <p:nvPr/>
          </p:nvSpPr>
          <p:spPr>
            <a:xfrm>
              <a:off x="135692" y="439536"/>
              <a:ext cx="1321236" cy="900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35"/>
            <p:cNvSpPr/>
            <p:nvPr/>
          </p:nvSpPr>
          <p:spPr>
            <a:xfrm>
              <a:off x="1480749" y="439536"/>
              <a:ext cx="1321237" cy="9008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384376" y="4381500"/>
            <a:ext cx="346084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dirty="0">
                <a:latin typeface="+mj-lt"/>
                <a:cs typeface="Tahoma"/>
              </a:rPr>
              <a:t>Figure: </a:t>
            </a:r>
            <a:r>
              <a:rPr lang="en-US" sz="1800" dirty="0">
                <a:latin typeface="+mj-lt"/>
                <a:cs typeface="Calibri"/>
              </a:rPr>
              <a:t>Denoising results.  </a:t>
            </a:r>
            <a:r>
              <a:rPr lang="el-GR" sz="1800" dirty="0">
                <a:latin typeface="+mj-lt"/>
                <a:cs typeface="Calibri"/>
              </a:rPr>
              <a:t>σ = 25</a:t>
            </a:r>
            <a:endParaRPr sz="1800" dirty="0">
              <a:latin typeface="+mj-lt"/>
              <a:cs typeface="Calibri"/>
            </a:endParaRPr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Sapiro</a:t>
            </a:r>
            <a:r>
              <a:rPr lang="en-US" sz="2000" dirty="0"/>
              <a:t>, and </a:t>
            </a:r>
            <a:r>
              <a:rPr lang="en-US" sz="2000" dirty="0" err="1"/>
              <a:t>Elad</a:t>
            </a:r>
            <a:r>
              <a:rPr lang="en-US" sz="2000" dirty="0"/>
              <a:t>, 2008d]</a:t>
            </a:r>
          </a:p>
        </p:txBody>
      </p:sp>
    </p:spTree>
    <p:extLst>
      <p:ext uri="{BB962C8B-B14F-4D97-AF65-F5344CB8AC3E}">
        <p14:creationId xmlns:p14="http://schemas.microsoft.com/office/powerpoint/2010/main" val="18139530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457191" y="1790700"/>
            <a:ext cx="7217119" cy="2438400"/>
            <a:chOff x="135692" y="439536"/>
            <a:chExt cx="2666294" cy="900843"/>
          </a:xfrm>
        </p:grpSpPr>
        <p:sp>
          <p:nvSpPr>
            <p:cNvPr id="9" name="object 34"/>
            <p:cNvSpPr/>
            <p:nvPr/>
          </p:nvSpPr>
          <p:spPr>
            <a:xfrm>
              <a:off x="135692" y="439536"/>
              <a:ext cx="1321236" cy="900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35"/>
            <p:cNvSpPr/>
            <p:nvPr/>
          </p:nvSpPr>
          <p:spPr>
            <a:xfrm>
              <a:off x="1480749" y="439536"/>
              <a:ext cx="1321237" cy="9008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384376" y="4381500"/>
            <a:ext cx="346084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dirty="0">
                <a:latin typeface="+mj-lt"/>
                <a:cs typeface="Tahoma"/>
              </a:rPr>
              <a:t>Figure: </a:t>
            </a:r>
            <a:r>
              <a:rPr lang="en-US" sz="1800" dirty="0">
                <a:latin typeface="+mj-lt"/>
                <a:cs typeface="Calibri"/>
              </a:rPr>
              <a:t>Denoising results.  </a:t>
            </a:r>
            <a:r>
              <a:rPr lang="el-GR" sz="1800" dirty="0">
                <a:latin typeface="+mj-lt"/>
                <a:cs typeface="Calibri"/>
              </a:rPr>
              <a:t>σ = 25</a:t>
            </a:r>
            <a:endParaRPr sz="1800" dirty="0">
              <a:latin typeface="+mj-lt"/>
              <a:cs typeface="Calibri"/>
            </a:endParaRPr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Sapiro</a:t>
            </a:r>
            <a:r>
              <a:rPr lang="en-US" sz="2000" dirty="0"/>
              <a:t>, and </a:t>
            </a:r>
            <a:r>
              <a:rPr lang="en-US" sz="2000" dirty="0" err="1"/>
              <a:t>Elad</a:t>
            </a:r>
            <a:r>
              <a:rPr lang="en-US" sz="2000" dirty="0"/>
              <a:t>, 2008d]</a:t>
            </a:r>
          </a:p>
        </p:txBody>
      </p:sp>
    </p:spTree>
    <p:extLst>
      <p:ext uri="{BB962C8B-B14F-4D97-AF65-F5344CB8AC3E}">
        <p14:creationId xmlns:p14="http://schemas.microsoft.com/office/powerpoint/2010/main" val="3649654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57190" y="1790700"/>
            <a:ext cx="7217119" cy="2438400"/>
            <a:chOff x="457191" y="1790700"/>
            <a:chExt cx="2666294" cy="900843"/>
          </a:xfrm>
        </p:grpSpPr>
        <p:sp>
          <p:nvSpPr>
            <p:cNvPr id="7" name="object 34"/>
            <p:cNvSpPr/>
            <p:nvPr/>
          </p:nvSpPr>
          <p:spPr>
            <a:xfrm>
              <a:off x="457191" y="1790700"/>
              <a:ext cx="1321236" cy="90084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35"/>
            <p:cNvSpPr/>
            <p:nvPr/>
          </p:nvSpPr>
          <p:spPr>
            <a:xfrm>
              <a:off x="1802248" y="1790700"/>
              <a:ext cx="1321237" cy="9008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384376" y="4381500"/>
            <a:ext cx="3460849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dirty="0">
                <a:latin typeface="+mj-lt"/>
                <a:cs typeface="Tahoma"/>
              </a:rPr>
              <a:t>Figure: </a:t>
            </a:r>
            <a:r>
              <a:rPr lang="en-US" sz="1800" dirty="0">
                <a:latin typeface="+mj-lt"/>
                <a:cs typeface="Calibri"/>
              </a:rPr>
              <a:t>Denoising results.  </a:t>
            </a:r>
            <a:r>
              <a:rPr lang="el-GR" sz="1800" dirty="0">
                <a:latin typeface="+mj-lt"/>
                <a:cs typeface="Calibri"/>
              </a:rPr>
              <a:t>σ = 25</a:t>
            </a:r>
            <a:endParaRPr sz="1800" dirty="0">
              <a:latin typeface="+mj-lt"/>
              <a:cs typeface="Calibri"/>
            </a:endParaRPr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Sparse representations for image restoration </a:t>
            </a:r>
            <a:r>
              <a:rPr lang="en-US" sz="2000" dirty="0"/>
              <a:t>Inpainting, [</a:t>
            </a:r>
            <a:r>
              <a:rPr lang="en-US" sz="2000" dirty="0" err="1"/>
              <a:t>Mairal</a:t>
            </a:r>
            <a:r>
              <a:rPr lang="en-US" sz="2000" dirty="0"/>
              <a:t>, </a:t>
            </a:r>
            <a:r>
              <a:rPr lang="en-US" sz="2000" dirty="0" err="1"/>
              <a:t>Sapiro</a:t>
            </a:r>
            <a:r>
              <a:rPr lang="en-US" sz="2000" dirty="0"/>
              <a:t>, and </a:t>
            </a:r>
            <a:r>
              <a:rPr lang="en-US" sz="2000" dirty="0" err="1"/>
              <a:t>Elad</a:t>
            </a:r>
            <a:r>
              <a:rPr lang="en-US" sz="2000" dirty="0"/>
              <a:t>, 2008d]</a:t>
            </a:r>
          </a:p>
        </p:txBody>
      </p:sp>
    </p:spTree>
    <p:extLst>
      <p:ext uri="{BB962C8B-B14F-4D97-AF65-F5344CB8AC3E}">
        <p14:creationId xmlns:p14="http://schemas.microsoft.com/office/powerpoint/2010/main" val="26682250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Digital zooming </a:t>
            </a:r>
            <a:r>
              <a:rPr lang="en-US" sz="2000" dirty="0" err="1"/>
              <a:t>Couzinie-Devy</a:t>
            </a:r>
            <a:r>
              <a:rPr lang="en-US" sz="2000" dirty="0"/>
              <a:t>, 2010, Original</a:t>
            </a:r>
          </a:p>
        </p:txBody>
      </p:sp>
      <p:sp>
        <p:nvSpPr>
          <p:cNvPr id="9" name="object 34"/>
          <p:cNvSpPr/>
          <p:nvPr/>
        </p:nvSpPr>
        <p:spPr>
          <a:xfrm>
            <a:off x="1714500" y="1028700"/>
            <a:ext cx="4800600" cy="4768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8561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4"/>
          <p:cNvSpPr/>
          <p:nvPr/>
        </p:nvSpPr>
        <p:spPr>
          <a:xfrm>
            <a:off x="1714500" y="1028700"/>
            <a:ext cx="4800600" cy="4768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Digital zooming </a:t>
            </a:r>
            <a:r>
              <a:rPr lang="en-US" sz="2000" dirty="0" err="1"/>
              <a:t>Couzinie-Devy</a:t>
            </a:r>
            <a:r>
              <a:rPr lang="en-US" sz="2000" dirty="0"/>
              <a:t>, 2010, Bicubic</a:t>
            </a:r>
          </a:p>
        </p:txBody>
      </p:sp>
    </p:spTree>
    <p:extLst>
      <p:ext uri="{BB962C8B-B14F-4D97-AF65-F5344CB8AC3E}">
        <p14:creationId xmlns:p14="http://schemas.microsoft.com/office/powerpoint/2010/main" val="955281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Sparsity in signal processing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>
          <a:xfrm>
            <a:off x="383854" y="2705100"/>
            <a:ext cx="7461504" cy="3095153"/>
          </a:xfrm>
        </p:spPr>
        <p:txBody>
          <a:bodyPr/>
          <a:lstStyle/>
          <a:p>
            <a:r>
              <a:rPr lang="en-US" dirty="0"/>
              <a:t>What is a “good” basis?</a:t>
            </a:r>
          </a:p>
          <a:p>
            <a:endParaRPr lang="en-US" dirty="0"/>
          </a:p>
        </p:txBody>
      </p:sp>
      <p:sp>
        <p:nvSpPr>
          <p:cNvPr id="7" name="object 7"/>
          <p:cNvSpPr/>
          <p:nvPr/>
        </p:nvSpPr>
        <p:spPr>
          <a:xfrm>
            <a:off x="5681063" y="3215029"/>
            <a:ext cx="2313740" cy="22939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70263" y="3086100"/>
            <a:ext cx="3089075" cy="27286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4600" y="3215029"/>
            <a:ext cx="2293936" cy="2293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8600" y="5586799"/>
            <a:ext cx="231522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spc="-13" dirty="0">
                <a:latin typeface="+mn-lt"/>
              </a:rPr>
              <a:t>Pixels </a:t>
            </a:r>
            <a:r>
              <a:rPr sz="1800" spc="38" dirty="0">
                <a:latin typeface="+mn-lt"/>
              </a:rPr>
              <a:t>(Dirac</a:t>
            </a:r>
            <a:r>
              <a:rPr sz="1800" spc="184" dirty="0">
                <a:latin typeface="+mn-lt"/>
              </a:rPr>
              <a:t> </a:t>
            </a:r>
            <a:r>
              <a:rPr sz="1800" spc="-41" dirty="0">
                <a:latin typeface="+mn-lt"/>
              </a:rPr>
              <a:t>basis)</a:t>
            </a:r>
            <a:endParaRPr sz="1800" dirty="0">
              <a:latin typeface="+mn-l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92461" y="5586799"/>
            <a:ext cx="83823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spc="-57" dirty="0">
                <a:latin typeface="+mn-lt"/>
                <a:cs typeface="Georgia"/>
              </a:rPr>
              <a:t>Fou</a:t>
            </a:r>
            <a:r>
              <a:rPr sz="1800" spc="-35" dirty="0">
                <a:latin typeface="+mn-lt"/>
                <a:cs typeface="Georgia"/>
              </a:rPr>
              <a:t>r</a:t>
            </a:r>
            <a:r>
              <a:rPr sz="1800" spc="-32" dirty="0">
                <a:latin typeface="+mn-lt"/>
                <a:cs typeface="Georgia"/>
              </a:rPr>
              <a:t>i</a:t>
            </a:r>
            <a:r>
              <a:rPr sz="1800" spc="-79" dirty="0">
                <a:latin typeface="+mn-lt"/>
                <a:cs typeface="Georgia"/>
              </a:rPr>
              <a:t>e</a:t>
            </a:r>
            <a:r>
              <a:rPr sz="1800" spc="-35" dirty="0">
                <a:latin typeface="+mn-lt"/>
                <a:cs typeface="Georgia"/>
              </a:rPr>
              <a:t>r</a:t>
            </a:r>
            <a:endParaRPr sz="1800">
              <a:latin typeface="+mn-lt"/>
              <a:cs typeface="Georg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43525" y="5586799"/>
            <a:ext cx="993740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spc="-108" dirty="0">
                <a:latin typeface="+mn-lt"/>
                <a:cs typeface="Georgia"/>
              </a:rPr>
              <a:t>W</a:t>
            </a:r>
            <a:r>
              <a:rPr sz="1800" spc="-28" dirty="0">
                <a:latin typeface="+mn-lt"/>
                <a:cs typeface="Georgia"/>
              </a:rPr>
              <a:t>a</a:t>
            </a:r>
            <a:r>
              <a:rPr sz="1800" dirty="0">
                <a:latin typeface="+mn-lt"/>
                <a:cs typeface="Georgia"/>
              </a:rPr>
              <a:t>v</a:t>
            </a:r>
            <a:r>
              <a:rPr sz="1800" spc="-82" dirty="0">
                <a:latin typeface="+mn-lt"/>
                <a:cs typeface="Georgia"/>
              </a:rPr>
              <a:t>e</a:t>
            </a:r>
            <a:r>
              <a:rPr sz="1800" spc="-19" dirty="0">
                <a:latin typeface="+mn-lt"/>
                <a:cs typeface="Georgia"/>
              </a:rPr>
              <a:t>l</a:t>
            </a:r>
            <a:r>
              <a:rPr sz="1800" spc="-82" dirty="0">
                <a:latin typeface="+mn-lt"/>
                <a:cs typeface="Georgia"/>
              </a:rPr>
              <a:t>e</a:t>
            </a:r>
            <a:r>
              <a:rPr sz="1800" spc="82" dirty="0">
                <a:latin typeface="+mn-lt"/>
                <a:cs typeface="Georgia"/>
              </a:rPr>
              <a:t>t</a:t>
            </a:r>
            <a:r>
              <a:rPr sz="1800" spc="-79" dirty="0">
                <a:latin typeface="+mn-lt"/>
                <a:cs typeface="Georgia"/>
              </a:rPr>
              <a:t>s</a:t>
            </a:r>
            <a:endParaRPr sz="1800">
              <a:latin typeface="+mn-lt"/>
              <a:cs typeface="Georgia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8300" y="1333500"/>
            <a:ext cx="4953000" cy="116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852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4"/>
          <p:cNvSpPr/>
          <p:nvPr/>
        </p:nvSpPr>
        <p:spPr>
          <a:xfrm>
            <a:off x="1714500" y="1028700"/>
            <a:ext cx="4800600" cy="47682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Digital zooming </a:t>
            </a:r>
            <a:r>
              <a:rPr lang="en-US" sz="2000" dirty="0" err="1"/>
              <a:t>Couzinie-Devy</a:t>
            </a:r>
            <a:r>
              <a:rPr lang="en-US" sz="2000" dirty="0"/>
              <a:t>, 2010, 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36715433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4"/>
          <p:cNvSpPr/>
          <p:nvPr/>
        </p:nvSpPr>
        <p:spPr>
          <a:xfrm>
            <a:off x="1219200" y="1028699"/>
            <a:ext cx="5791200" cy="474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Digital zooming </a:t>
            </a:r>
            <a:r>
              <a:rPr lang="en-US" sz="2000" dirty="0" err="1"/>
              <a:t>Couzinie-Devy</a:t>
            </a:r>
            <a:r>
              <a:rPr lang="en-US" sz="2000" dirty="0"/>
              <a:t>, 2010, Original</a:t>
            </a:r>
          </a:p>
        </p:txBody>
      </p:sp>
    </p:spTree>
    <p:extLst>
      <p:ext uri="{BB962C8B-B14F-4D97-AF65-F5344CB8AC3E}">
        <p14:creationId xmlns:p14="http://schemas.microsoft.com/office/powerpoint/2010/main" val="5426990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4"/>
          <p:cNvSpPr/>
          <p:nvPr/>
        </p:nvSpPr>
        <p:spPr>
          <a:xfrm>
            <a:off x="1219200" y="1028698"/>
            <a:ext cx="5791200" cy="474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Digital zooming </a:t>
            </a:r>
            <a:r>
              <a:rPr lang="en-US" sz="2000" dirty="0" err="1"/>
              <a:t>Couzinie-Devy</a:t>
            </a:r>
            <a:r>
              <a:rPr lang="en-US" sz="2000" dirty="0"/>
              <a:t>, 2010, Bicubic</a:t>
            </a:r>
          </a:p>
        </p:txBody>
      </p:sp>
    </p:spTree>
    <p:extLst>
      <p:ext uri="{BB962C8B-B14F-4D97-AF65-F5344CB8AC3E}">
        <p14:creationId xmlns:p14="http://schemas.microsoft.com/office/powerpoint/2010/main" val="15077466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4"/>
          <p:cNvSpPr/>
          <p:nvPr/>
        </p:nvSpPr>
        <p:spPr>
          <a:xfrm>
            <a:off x="1219200" y="1028698"/>
            <a:ext cx="5791200" cy="474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Digital zooming </a:t>
            </a:r>
            <a:r>
              <a:rPr lang="en-US" sz="2000" dirty="0" err="1"/>
              <a:t>Couzinie-Devy</a:t>
            </a:r>
            <a:r>
              <a:rPr lang="en-US" sz="2000" dirty="0"/>
              <a:t>, 2010, Proposed method</a:t>
            </a:r>
          </a:p>
        </p:txBody>
      </p:sp>
    </p:spTree>
    <p:extLst>
      <p:ext uri="{BB962C8B-B14F-4D97-AF65-F5344CB8AC3E}">
        <p14:creationId xmlns:p14="http://schemas.microsoft.com/office/powerpoint/2010/main" val="13627357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Inverse half-toning </a:t>
            </a:r>
            <a:r>
              <a:rPr lang="en-US" sz="2000" dirty="0"/>
              <a:t>Original</a:t>
            </a:r>
          </a:p>
        </p:txBody>
      </p:sp>
      <p:sp>
        <p:nvSpPr>
          <p:cNvPr id="4" name="object 34"/>
          <p:cNvSpPr/>
          <p:nvPr/>
        </p:nvSpPr>
        <p:spPr>
          <a:xfrm>
            <a:off x="1481013" y="1028697"/>
            <a:ext cx="5267574" cy="474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59427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4"/>
          <p:cNvSpPr/>
          <p:nvPr/>
        </p:nvSpPr>
        <p:spPr>
          <a:xfrm>
            <a:off x="1481013" y="1025766"/>
            <a:ext cx="5267574" cy="474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Inverse half-toning </a:t>
            </a:r>
            <a:r>
              <a:rPr lang="en-US" sz="2000" dirty="0"/>
              <a:t>Reconstructed image</a:t>
            </a:r>
          </a:p>
        </p:txBody>
      </p:sp>
    </p:spTree>
    <p:extLst>
      <p:ext uri="{BB962C8B-B14F-4D97-AF65-F5344CB8AC3E}">
        <p14:creationId xmlns:p14="http://schemas.microsoft.com/office/powerpoint/2010/main" val="30514751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4"/>
          <p:cNvSpPr/>
          <p:nvPr/>
        </p:nvSpPr>
        <p:spPr>
          <a:xfrm>
            <a:off x="559371" y="1025766"/>
            <a:ext cx="7110858" cy="4749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Inverse half-toning </a:t>
            </a:r>
            <a:r>
              <a:rPr lang="en-US" sz="2000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1455196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4"/>
          <p:cNvSpPr/>
          <p:nvPr/>
        </p:nvSpPr>
        <p:spPr>
          <a:xfrm>
            <a:off x="559371" y="1025766"/>
            <a:ext cx="7110858" cy="4749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Inverse half-toning </a:t>
            </a:r>
            <a:r>
              <a:rPr lang="en-US" sz="2000" dirty="0"/>
              <a:t>Reconstructed image</a:t>
            </a:r>
          </a:p>
        </p:txBody>
      </p:sp>
    </p:spTree>
    <p:extLst>
      <p:ext uri="{BB962C8B-B14F-4D97-AF65-F5344CB8AC3E}">
        <p14:creationId xmlns:p14="http://schemas.microsoft.com/office/powerpoint/2010/main" val="319270539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4"/>
          <p:cNvSpPr/>
          <p:nvPr/>
        </p:nvSpPr>
        <p:spPr>
          <a:xfrm>
            <a:off x="559371" y="1025766"/>
            <a:ext cx="7110858" cy="4749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Inverse half-toning </a:t>
            </a:r>
            <a:r>
              <a:rPr lang="en-US" sz="2000" dirty="0"/>
              <a:t>Original</a:t>
            </a:r>
          </a:p>
        </p:txBody>
      </p:sp>
    </p:spTree>
    <p:extLst>
      <p:ext uri="{BB962C8B-B14F-4D97-AF65-F5344CB8AC3E}">
        <p14:creationId xmlns:p14="http://schemas.microsoft.com/office/powerpoint/2010/main" val="51389790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4"/>
          <p:cNvSpPr/>
          <p:nvPr/>
        </p:nvSpPr>
        <p:spPr>
          <a:xfrm>
            <a:off x="565233" y="1025766"/>
            <a:ext cx="7104996" cy="47459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Inverse half-toning </a:t>
            </a:r>
            <a:r>
              <a:rPr lang="en-US" sz="2000" dirty="0"/>
              <a:t>Reconstructed image</a:t>
            </a:r>
          </a:p>
        </p:txBody>
      </p:sp>
    </p:spTree>
    <p:extLst>
      <p:ext uri="{BB962C8B-B14F-4D97-AF65-F5344CB8AC3E}">
        <p14:creationId xmlns:p14="http://schemas.microsoft.com/office/powerpoint/2010/main" val="27808211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83813"/>
            <a:ext cx="5523325" cy="967360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Sparsity in signal processing</a:t>
            </a:r>
          </a:p>
        </p:txBody>
      </p:sp>
      <p:sp>
        <p:nvSpPr>
          <p:cNvPr id="3" name="object 3"/>
          <p:cNvSpPr/>
          <p:nvPr/>
        </p:nvSpPr>
        <p:spPr>
          <a:xfrm>
            <a:off x="2022144" y="3086100"/>
            <a:ext cx="4185313" cy="2095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534328" y="5323701"/>
            <a:ext cx="316094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/>
            <a:r>
              <a:rPr sz="1800" spc="-101" dirty="0">
                <a:latin typeface="+mj-lt"/>
                <a:cs typeface="Trebuchet MS"/>
              </a:rPr>
              <a:t>handwritten </a:t>
            </a:r>
            <a:r>
              <a:rPr sz="1800" spc="-127" dirty="0">
                <a:latin typeface="+mj-lt"/>
                <a:cs typeface="Trebuchet MS"/>
              </a:rPr>
              <a:t>digit</a:t>
            </a:r>
            <a:r>
              <a:rPr sz="1800" spc="-51" dirty="0">
                <a:latin typeface="+mj-lt"/>
                <a:cs typeface="Trebuchet MS"/>
              </a:rPr>
              <a:t> </a:t>
            </a:r>
            <a:r>
              <a:rPr sz="1800" spc="-89" dirty="0">
                <a:latin typeface="+mj-lt"/>
                <a:cs typeface="Trebuchet MS"/>
              </a:rPr>
              <a:t>dictionary</a:t>
            </a:r>
            <a:endParaRPr sz="1800" dirty="0">
              <a:latin typeface="+mj-lt"/>
              <a:cs typeface="Trebuchet M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676400" y="1181100"/>
            <a:ext cx="32004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zeros with a redundant </a:t>
            </a:r>
            <a:r>
              <a:rPr lang="en-US" i="1" dirty="0"/>
              <a:t>dictionary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Even more zeros with </a:t>
            </a:r>
            <a:r>
              <a:rPr lang="en-US" i="1" dirty="0"/>
              <a:t>adapted</a:t>
            </a:r>
            <a:r>
              <a:rPr lang="en-US" dirty="0"/>
              <a:t> dictionaries: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0283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Inverse half-toning </a:t>
            </a:r>
            <a:r>
              <a:rPr lang="en-US" sz="2000" dirty="0"/>
              <a:t>Original</a:t>
            </a:r>
          </a:p>
        </p:txBody>
      </p:sp>
      <p:sp>
        <p:nvSpPr>
          <p:cNvPr id="5" name="object 34"/>
          <p:cNvSpPr/>
          <p:nvPr/>
        </p:nvSpPr>
        <p:spPr>
          <a:xfrm>
            <a:off x="927386" y="1034558"/>
            <a:ext cx="6374829" cy="4781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3826009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4"/>
          <p:cNvSpPr/>
          <p:nvPr/>
        </p:nvSpPr>
        <p:spPr>
          <a:xfrm>
            <a:off x="927385" y="1034558"/>
            <a:ext cx="6374829" cy="4781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Inverse half-toning </a:t>
            </a:r>
            <a:r>
              <a:rPr lang="en-US" sz="2000" dirty="0"/>
              <a:t>Reconstructed image</a:t>
            </a:r>
          </a:p>
        </p:txBody>
      </p:sp>
    </p:spTree>
    <p:extLst>
      <p:ext uri="{BB962C8B-B14F-4D97-AF65-F5344CB8AC3E}">
        <p14:creationId xmlns:p14="http://schemas.microsoft.com/office/powerpoint/2010/main" val="13503151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Inverse half-toning </a:t>
            </a:r>
            <a:r>
              <a:rPr lang="en-US" sz="2000" dirty="0"/>
              <a:t>Original</a:t>
            </a:r>
          </a:p>
        </p:txBody>
      </p:sp>
      <p:sp>
        <p:nvSpPr>
          <p:cNvPr id="4" name="object 34"/>
          <p:cNvSpPr/>
          <p:nvPr/>
        </p:nvSpPr>
        <p:spPr>
          <a:xfrm>
            <a:off x="2395502" y="1034558"/>
            <a:ext cx="3438597" cy="47811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14889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4"/>
          <p:cNvSpPr/>
          <p:nvPr/>
        </p:nvSpPr>
        <p:spPr>
          <a:xfrm>
            <a:off x="2395501" y="1034558"/>
            <a:ext cx="3438597" cy="47811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Inverse half-toning </a:t>
            </a:r>
            <a:r>
              <a:rPr lang="en-US" sz="2000" dirty="0"/>
              <a:t>Reconstructed image</a:t>
            </a:r>
          </a:p>
        </p:txBody>
      </p:sp>
    </p:spTree>
    <p:extLst>
      <p:ext uri="{BB962C8B-B14F-4D97-AF65-F5344CB8AC3E}">
        <p14:creationId xmlns:p14="http://schemas.microsoft.com/office/powerpoint/2010/main" val="16947257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34"/>
          <p:cNvSpPr/>
          <p:nvPr/>
        </p:nvSpPr>
        <p:spPr>
          <a:xfrm>
            <a:off x="1075880" y="1257300"/>
            <a:ext cx="6077841" cy="4558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Optimization for dictionary learning</a:t>
            </a:r>
            <a:br>
              <a:rPr lang="en-US" dirty="0"/>
            </a:br>
            <a:r>
              <a:rPr lang="en-US" sz="2000" dirty="0"/>
              <a:t>Inpainting a 12-Mpixel photograph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806680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4"/>
          <p:cNvSpPr/>
          <p:nvPr/>
        </p:nvSpPr>
        <p:spPr>
          <a:xfrm>
            <a:off x="1075880" y="1257300"/>
            <a:ext cx="6077841" cy="4558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Optimization for dictionary learning</a:t>
            </a:r>
            <a:br>
              <a:rPr lang="en-US" dirty="0"/>
            </a:br>
            <a:r>
              <a:rPr lang="en-US" sz="2000" dirty="0"/>
              <a:t>Inpainting a 12-Mpixel photograph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43767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4"/>
          <p:cNvSpPr/>
          <p:nvPr/>
        </p:nvSpPr>
        <p:spPr>
          <a:xfrm>
            <a:off x="1075880" y="1257300"/>
            <a:ext cx="6077841" cy="4558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Optimization for dictionary learning</a:t>
            </a:r>
            <a:br>
              <a:rPr lang="en-US" dirty="0"/>
            </a:br>
            <a:r>
              <a:rPr lang="en-US" sz="2000" dirty="0"/>
              <a:t>Inpainting a 12-Mpixel photograph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851170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4"/>
          <p:cNvSpPr/>
          <p:nvPr/>
        </p:nvSpPr>
        <p:spPr>
          <a:xfrm>
            <a:off x="1075880" y="1257300"/>
            <a:ext cx="6077841" cy="45583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</p:spPr>
        <p:txBody>
          <a:bodyPr/>
          <a:lstStyle/>
          <a:p>
            <a:r>
              <a:rPr lang="en-US" dirty="0"/>
              <a:t>Optimization for dictionary learning</a:t>
            </a:r>
            <a:br>
              <a:rPr lang="en-US" dirty="0"/>
            </a:br>
            <a:r>
              <a:rPr lang="en-US" sz="2000" dirty="0"/>
              <a:t>Inpainting a 12-Mpixel photograph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769912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for recognition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Recognition requires two	basic operations </a:t>
            </a:r>
          </a:p>
          <a:p>
            <a:pPr lvl="1"/>
            <a:r>
              <a:rPr lang="en-US" dirty="0"/>
              <a:t>Feature extraction</a:t>
            </a:r>
          </a:p>
          <a:p>
            <a:pPr lvl="1"/>
            <a:r>
              <a:rPr lang="en-US" dirty="0"/>
              <a:t>Classification  </a:t>
            </a:r>
          </a:p>
          <a:p>
            <a:r>
              <a:rPr lang="en-US" dirty="0"/>
              <a:t>Feature extraction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SIFT, </a:t>
            </a:r>
            <a:r>
              <a:rPr lang="en-US" dirty="0" err="1"/>
              <a:t>HoG</a:t>
            </a:r>
            <a:r>
              <a:rPr lang="en-US" dirty="0"/>
              <a:t>, ....</a:t>
            </a:r>
          </a:p>
          <a:p>
            <a:r>
              <a:rPr lang="en-US" dirty="0"/>
              <a:t>Convolutional Nets (w/o the last layer)</a:t>
            </a:r>
          </a:p>
          <a:p>
            <a:r>
              <a:rPr lang="en-US" dirty="0"/>
              <a:t>Use sparse coding inference as feature extractor</a:t>
            </a:r>
          </a:p>
          <a:p>
            <a:pPr lvl="1"/>
            <a:r>
              <a:rPr lang="en-US" dirty="0"/>
              <a:t>MP(Y) or ISTA(Y)</a:t>
            </a:r>
          </a:p>
          <a:p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76500"/>
            <a:ext cx="2362200" cy="55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02583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771900"/>
            <a:ext cx="5164868" cy="869957"/>
          </a:xfrm>
          <a:prstGeom prst="roundRect">
            <a:avLst>
              <a:gd name="adj" fmla="val 50000"/>
            </a:avLst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for recognition</a:t>
            </a:r>
          </a:p>
        </p:txBody>
      </p:sp>
      <p:sp>
        <p:nvSpPr>
          <p:cNvPr id="126" name="Text Placeholder 12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Unsupervised Learning / Manifold Learning:</a:t>
            </a:r>
          </a:p>
          <a:p>
            <a:endParaRPr lang="en-US" dirty="0"/>
          </a:p>
        </p:txBody>
      </p:sp>
      <p:sp>
        <p:nvSpPr>
          <p:cNvPr id="8" name="object 8"/>
          <p:cNvSpPr/>
          <p:nvPr/>
        </p:nvSpPr>
        <p:spPr>
          <a:xfrm>
            <a:off x="757641" y="2079724"/>
            <a:ext cx="6714317" cy="1920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39106" y="2305762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3216" y="2313799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63216" y="2313799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4" y="0"/>
                </a:moveTo>
                <a:lnTo>
                  <a:pt x="56796" y="7107"/>
                </a:lnTo>
                <a:lnTo>
                  <a:pt x="26671" y="28428"/>
                </a:lnTo>
                <a:lnTo>
                  <a:pt x="6667" y="60537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4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1"/>
                </a:lnTo>
                <a:lnTo>
                  <a:pt x="175460" y="60537"/>
                </a:lnTo>
                <a:lnTo>
                  <a:pt x="155456" y="28428"/>
                </a:lnTo>
                <a:lnTo>
                  <a:pt x="125331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52415" y="2550834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6525" y="2558871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76525" y="255887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51238" y="2305762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5348" y="2313799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75348" y="2313799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4" y="0"/>
                </a:moveTo>
                <a:lnTo>
                  <a:pt x="56796" y="7107"/>
                </a:lnTo>
                <a:lnTo>
                  <a:pt x="26671" y="28428"/>
                </a:lnTo>
                <a:lnTo>
                  <a:pt x="6667" y="60537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4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7"/>
                </a:lnTo>
                <a:lnTo>
                  <a:pt x="155456" y="28428"/>
                </a:lnTo>
                <a:lnTo>
                  <a:pt x="125331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39081" y="2692646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63191" y="2700683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63191" y="2700682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80650" y="2210443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04760" y="2218480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504760" y="2218479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33198" y="2305762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7308" y="2313799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757309" y="2313799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4" y="0"/>
                </a:moveTo>
                <a:lnTo>
                  <a:pt x="56796" y="7107"/>
                </a:lnTo>
                <a:lnTo>
                  <a:pt x="26671" y="28428"/>
                </a:lnTo>
                <a:lnTo>
                  <a:pt x="6667" y="60537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4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7"/>
                </a:lnTo>
                <a:lnTo>
                  <a:pt x="155456" y="28428"/>
                </a:lnTo>
                <a:lnTo>
                  <a:pt x="125331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22192" y="2210443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46302" y="2218480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46303" y="2218479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24863" y="2258984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48973" y="2267021"/>
            <a:ext cx="115253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48973" y="226702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72435" y="2117551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96545" y="2125588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496546" y="2125587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08233" y="2258984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32343" y="2267021"/>
            <a:ext cx="115253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732343" y="226702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44100" y="3112938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68210" y="3120975"/>
            <a:ext cx="115253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68210" y="3120974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6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  <a:path w="182245" h="194310">
                <a:moveTo>
                  <a:pt x="182128" y="97066"/>
                </a:moveTo>
                <a:lnTo>
                  <a:pt x="175460" y="133587"/>
                </a:lnTo>
                <a:lnTo>
                  <a:pt x="155456" y="165696"/>
                </a:lnTo>
                <a:lnTo>
                  <a:pt x="125331" y="187018"/>
                </a:lnTo>
                <a:lnTo>
                  <a:pt x="91065" y="194125"/>
                </a:lnTo>
                <a:lnTo>
                  <a:pt x="182128" y="194125"/>
                </a:lnTo>
                <a:lnTo>
                  <a:pt x="182128" y="97066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23290" y="3502601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47400" y="3510638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47401" y="3510638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98951" y="3502601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23061" y="3510638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123061" y="3510638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25567" y="3726433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49677" y="3734470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49678" y="3734470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  <a:path w="182245" h="194310">
                <a:moveTo>
                  <a:pt x="182128" y="97066"/>
                </a:moveTo>
                <a:lnTo>
                  <a:pt x="175460" y="133587"/>
                </a:lnTo>
                <a:lnTo>
                  <a:pt x="155456" y="165696"/>
                </a:lnTo>
                <a:lnTo>
                  <a:pt x="125331" y="187018"/>
                </a:lnTo>
                <a:lnTo>
                  <a:pt x="91065" y="194125"/>
                </a:lnTo>
                <a:lnTo>
                  <a:pt x="182128" y="194125"/>
                </a:lnTo>
                <a:lnTo>
                  <a:pt x="182128" y="97066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25567" y="3307770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49677" y="3315807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49678" y="3315807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3" y="194125"/>
                </a:lnTo>
                <a:lnTo>
                  <a:pt x="125332" y="187018"/>
                </a:lnTo>
                <a:lnTo>
                  <a:pt x="155457" y="165696"/>
                </a:lnTo>
                <a:lnTo>
                  <a:pt x="175461" y="133587"/>
                </a:lnTo>
                <a:lnTo>
                  <a:pt x="182128" y="97059"/>
                </a:lnTo>
                <a:lnTo>
                  <a:pt x="175461" y="60538"/>
                </a:lnTo>
                <a:lnTo>
                  <a:pt x="155457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02405" y="3502601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726515" y="3510638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26516" y="3510638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52184" y="3193772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76294" y="3201809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576295" y="3201809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30882" y="3307080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54993" y="3315117"/>
            <a:ext cx="115254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054993" y="3315117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5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  <a:path w="182245" h="194310">
                <a:moveTo>
                  <a:pt x="182128" y="97064"/>
                </a:moveTo>
                <a:lnTo>
                  <a:pt x="175460" y="133587"/>
                </a:lnTo>
                <a:lnTo>
                  <a:pt x="155455" y="165696"/>
                </a:lnTo>
                <a:lnTo>
                  <a:pt x="125331" y="187018"/>
                </a:lnTo>
                <a:lnTo>
                  <a:pt x="91065" y="194125"/>
                </a:lnTo>
                <a:lnTo>
                  <a:pt x="182128" y="194125"/>
                </a:lnTo>
                <a:lnTo>
                  <a:pt x="182128" y="97064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778801" y="3112938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02911" y="3120975"/>
            <a:ext cx="115253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802911" y="3120974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6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  <a:path w="182245" h="194310">
                <a:moveTo>
                  <a:pt x="182128" y="97066"/>
                </a:moveTo>
                <a:lnTo>
                  <a:pt x="175460" y="133587"/>
                </a:lnTo>
                <a:lnTo>
                  <a:pt x="155456" y="165696"/>
                </a:lnTo>
                <a:lnTo>
                  <a:pt x="125331" y="187018"/>
                </a:lnTo>
                <a:lnTo>
                  <a:pt x="91065" y="194125"/>
                </a:lnTo>
                <a:lnTo>
                  <a:pt x="182128" y="194125"/>
                </a:lnTo>
                <a:lnTo>
                  <a:pt x="182128" y="97066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66618" y="2933747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90728" y="2941784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90728" y="2941784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95614" y="2773013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19724" y="2781050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919724" y="2781050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30882" y="2450259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54993" y="2458296"/>
            <a:ext cx="115254" cy="122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054993" y="2458296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3" y="194125"/>
                </a:lnTo>
                <a:lnTo>
                  <a:pt x="125331" y="187018"/>
                </a:lnTo>
                <a:lnTo>
                  <a:pt x="155455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5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64846" y="2258984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88956" y="2267021"/>
            <a:ext cx="115253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088956" y="226702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6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  <a:path w="182245" h="194310">
                <a:moveTo>
                  <a:pt x="182128" y="97066"/>
                </a:moveTo>
                <a:lnTo>
                  <a:pt x="175460" y="133587"/>
                </a:lnTo>
                <a:lnTo>
                  <a:pt x="155456" y="165696"/>
                </a:lnTo>
                <a:lnTo>
                  <a:pt x="125331" y="187018"/>
                </a:lnTo>
                <a:lnTo>
                  <a:pt x="91065" y="194125"/>
                </a:lnTo>
                <a:lnTo>
                  <a:pt x="182128" y="194125"/>
                </a:lnTo>
                <a:lnTo>
                  <a:pt x="182128" y="97066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68022" y="2368627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92132" y="2376665"/>
            <a:ext cx="115253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392132" y="2376665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6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  <a:path w="182245" h="194310">
                <a:moveTo>
                  <a:pt x="182128" y="97066"/>
                </a:moveTo>
                <a:lnTo>
                  <a:pt x="175460" y="133587"/>
                </a:lnTo>
                <a:lnTo>
                  <a:pt x="155456" y="165696"/>
                </a:lnTo>
                <a:lnTo>
                  <a:pt x="125331" y="187018"/>
                </a:lnTo>
                <a:lnTo>
                  <a:pt x="91065" y="194125"/>
                </a:lnTo>
                <a:lnTo>
                  <a:pt x="182128" y="194125"/>
                </a:lnTo>
                <a:lnTo>
                  <a:pt x="182128" y="97066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877409" y="2368627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01519" y="2376665"/>
            <a:ext cx="115253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901520" y="2376665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25367" y="2122119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49478" y="2130156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949478" y="2130156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3" y="194125"/>
                </a:lnTo>
                <a:lnTo>
                  <a:pt x="125332" y="187018"/>
                </a:lnTo>
                <a:lnTo>
                  <a:pt x="155457" y="165696"/>
                </a:lnTo>
                <a:lnTo>
                  <a:pt x="175461" y="133587"/>
                </a:lnTo>
                <a:lnTo>
                  <a:pt x="182128" y="97059"/>
                </a:lnTo>
                <a:lnTo>
                  <a:pt x="175461" y="60538"/>
                </a:lnTo>
                <a:lnTo>
                  <a:pt x="155457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144854" y="2258984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68964" y="2267021"/>
            <a:ext cx="115254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3168965" y="226702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5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  <a:path w="182245" h="194310">
                <a:moveTo>
                  <a:pt x="182128" y="97064"/>
                </a:moveTo>
                <a:lnTo>
                  <a:pt x="175460" y="133587"/>
                </a:lnTo>
                <a:lnTo>
                  <a:pt x="155455" y="165696"/>
                </a:lnTo>
                <a:lnTo>
                  <a:pt x="125331" y="187018"/>
                </a:lnTo>
                <a:lnTo>
                  <a:pt x="91065" y="194125"/>
                </a:lnTo>
                <a:lnTo>
                  <a:pt x="182128" y="194125"/>
                </a:lnTo>
                <a:lnTo>
                  <a:pt x="182128" y="97064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687272" y="2453458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711382" y="2461495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711382" y="2461495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23583" y="2692646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47693" y="2700683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947694" y="2700682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12578" y="2773013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36688" y="2781050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236688" y="2781050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17259" y="2969537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41369" y="2977574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141370" y="2977574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414061" y="2307205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38171" y="2315242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438171" y="231524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683268" y="2210443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707378" y="2218480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707378" y="2218479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861120" y="3418263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885230" y="3426300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885231" y="3426300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4" y="0"/>
                </a:moveTo>
                <a:lnTo>
                  <a:pt x="56796" y="7107"/>
                </a:lnTo>
                <a:lnTo>
                  <a:pt x="26671" y="28429"/>
                </a:lnTo>
                <a:lnTo>
                  <a:pt x="6667" y="60537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7"/>
                </a:lnTo>
                <a:lnTo>
                  <a:pt x="56796" y="187018"/>
                </a:lnTo>
                <a:lnTo>
                  <a:pt x="91064" y="194125"/>
                </a:lnTo>
                <a:lnTo>
                  <a:pt x="125331" y="187018"/>
                </a:lnTo>
                <a:lnTo>
                  <a:pt x="155456" y="165697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7"/>
                </a:lnTo>
                <a:lnTo>
                  <a:pt x="155456" y="28429"/>
                </a:lnTo>
                <a:lnTo>
                  <a:pt x="125331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23290" y="3307770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647400" y="3315807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647401" y="3315807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56206" y="3720257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80316" y="3728294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980316" y="3728293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17572" y="2453458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41682" y="2461495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441682" y="2461495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72051" y="2122119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496161" y="2130156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496161" y="2130156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 txBox="1"/>
          <p:nvPr/>
        </p:nvSpPr>
        <p:spPr>
          <a:xfrm>
            <a:off x="1375176" y="2756864"/>
            <a:ext cx="26239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-35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sz="2400" i="1" spc="232" baseline="-12222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sz="2400" baseline="-12222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5441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Inverse problems in image processing</a:t>
            </a:r>
          </a:p>
          <a:p>
            <a:pPr lvl="1"/>
            <a:r>
              <a:rPr lang="en-US" dirty="0"/>
              <a:t>Denoising, inpainting, super-resolution,…</a:t>
            </a:r>
          </a:p>
          <a:p>
            <a:r>
              <a:rPr lang="en-US" dirty="0"/>
              <a:t>Unsupervised learning</a:t>
            </a:r>
          </a:p>
          <a:p>
            <a:pPr lvl="1"/>
            <a:r>
              <a:rPr lang="en-US" dirty="0"/>
              <a:t>Video-surveillance, source separation,..</a:t>
            </a:r>
          </a:p>
          <a:p>
            <a:r>
              <a:rPr lang="en-US" dirty="0"/>
              <a:t>Supervised learning</a:t>
            </a:r>
          </a:p>
          <a:p>
            <a:pPr lvl="1"/>
            <a:r>
              <a:rPr lang="en-US" dirty="0"/>
              <a:t>Object recognition</a:t>
            </a:r>
          </a:p>
          <a:p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modeling</a:t>
            </a:r>
          </a:p>
        </p:txBody>
      </p:sp>
    </p:spTree>
    <p:extLst>
      <p:ext uri="{BB962C8B-B14F-4D97-AF65-F5344CB8AC3E}">
        <p14:creationId xmlns:p14="http://schemas.microsoft.com/office/powerpoint/2010/main" val="1281915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1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771900"/>
            <a:ext cx="5164868" cy="869957"/>
          </a:xfrm>
          <a:prstGeom prst="roundRect">
            <a:avLst>
              <a:gd name="adj" fmla="val 50000"/>
            </a:avLst>
          </a:prstGeom>
        </p:spPr>
      </p:pic>
      <p:sp>
        <p:nvSpPr>
          <p:cNvPr id="7" name="object 7"/>
          <p:cNvSpPr/>
          <p:nvPr/>
        </p:nvSpPr>
        <p:spPr>
          <a:xfrm>
            <a:off x="760149" y="2102107"/>
            <a:ext cx="6714316" cy="1920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1613" y="2328143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65723" y="2336181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5723" y="233618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6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  <a:path w="182244" h="194310">
                <a:moveTo>
                  <a:pt x="182128" y="97066"/>
                </a:moveTo>
                <a:lnTo>
                  <a:pt x="175460" y="133587"/>
                </a:lnTo>
                <a:lnTo>
                  <a:pt x="155456" y="165696"/>
                </a:lnTo>
                <a:lnTo>
                  <a:pt x="125331" y="187018"/>
                </a:lnTo>
                <a:lnTo>
                  <a:pt x="91065" y="194125"/>
                </a:lnTo>
                <a:lnTo>
                  <a:pt x="182128" y="194125"/>
                </a:lnTo>
                <a:lnTo>
                  <a:pt x="182128" y="97066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4921" y="2573217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9031" y="2581254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79032" y="2581254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4" y="0"/>
                </a:moveTo>
                <a:lnTo>
                  <a:pt x="56797" y="7107"/>
                </a:lnTo>
                <a:lnTo>
                  <a:pt x="26672" y="28429"/>
                </a:lnTo>
                <a:lnTo>
                  <a:pt x="6667" y="60537"/>
                </a:lnTo>
                <a:lnTo>
                  <a:pt x="0" y="97064"/>
                </a:lnTo>
                <a:lnTo>
                  <a:pt x="6667" y="133587"/>
                </a:lnTo>
                <a:lnTo>
                  <a:pt x="26672" y="165697"/>
                </a:lnTo>
                <a:lnTo>
                  <a:pt x="56797" y="187018"/>
                </a:lnTo>
                <a:lnTo>
                  <a:pt x="91064" y="194125"/>
                </a:lnTo>
                <a:lnTo>
                  <a:pt x="125332" y="187018"/>
                </a:lnTo>
                <a:lnTo>
                  <a:pt x="155456" y="165697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7"/>
                </a:lnTo>
                <a:lnTo>
                  <a:pt x="155456" y="28429"/>
                </a:lnTo>
                <a:lnTo>
                  <a:pt x="125332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153745" y="2328143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77854" y="2336181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77855" y="233618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41588" y="2715028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5698" y="2723065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65698" y="2723065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483156" y="2232825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507266" y="2240862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507267" y="2240862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35704" y="2328143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759815" y="2336181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59815" y="233618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5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  <a:path w="182244" h="194310">
                <a:moveTo>
                  <a:pt x="182128" y="97064"/>
                </a:moveTo>
                <a:lnTo>
                  <a:pt x="175460" y="133587"/>
                </a:lnTo>
                <a:lnTo>
                  <a:pt x="155455" y="165696"/>
                </a:lnTo>
                <a:lnTo>
                  <a:pt x="125331" y="187018"/>
                </a:lnTo>
                <a:lnTo>
                  <a:pt x="91065" y="194125"/>
                </a:lnTo>
                <a:lnTo>
                  <a:pt x="182128" y="194125"/>
                </a:lnTo>
                <a:lnTo>
                  <a:pt x="182128" y="97064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24700" y="2232825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48810" y="2240862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48810" y="2240862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27369" y="2281367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251480" y="2289404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251480" y="2289403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474942" y="2139934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499052" y="2147971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499052" y="2147970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10739" y="2281367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734850" y="2289404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734850" y="2289403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446607" y="3135320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470717" y="3143357"/>
            <a:ext cx="115253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470717" y="3143357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4" y="0"/>
                </a:moveTo>
                <a:lnTo>
                  <a:pt x="56797" y="7107"/>
                </a:lnTo>
                <a:lnTo>
                  <a:pt x="26672" y="28429"/>
                </a:lnTo>
                <a:lnTo>
                  <a:pt x="6667" y="60537"/>
                </a:lnTo>
                <a:lnTo>
                  <a:pt x="0" y="97064"/>
                </a:lnTo>
                <a:lnTo>
                  <a:pt x="6667" y="133587"/>
                </a:lnTo>
                <a:lnTo>
                  <a:pt x="26672" y="165697"/>
                </a:lnTo>
                <a:lnTo>
                  <a:pt x="56797" y="187018"/>
                </a:lnTo>
                <a:lnTo>
                  <a:pt x="91064" y="194125"/>
                </a:lnTo>
                <a:lnTo>
                  <a:pt x="125332" y="187018"/>
                </a:lnTo>
                <a:lnTo>
                  <a:pt x="155456" y="165697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7"/>
                </a:lnTo>
                <a:lnTo>
                  <a:pt x="155456" y="28429"/>
                </a:lnTo>
                <a:lnTo>
                  <a:pt x="125332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25797" y="3524984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649907" y="3533021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49907" y="353302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101457" y="3524984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125567" y="3533021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125568" y="353302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328075" y="3748815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352184" y="3756852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352185" y="3756852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4" y="0"/>
                </a:moveTo>
                <a:lnTo>
                  <a:pt x="56797" y="7107"/>
                </a:lnTo>
                <a:lnTo>
                  <a:pt x="26672" y="28428"/>
                </a:lnTo>
                <a:lnTo>
                  <a:pt x="6667" y="60537"/>
                </a:lnTo>
                <a:lnTo>
                  <a:pt x="0" y="97064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4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7"/>
                </a:lnTo>
                <a:lnTo>
                  <a:pt x="155456" y="28428"/>
                </a:lnTo>
                <a:lnTo>
                  <a:pt x="125332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328075" y="3330152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352184" y="3338189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352185" y="3338189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4" y="0"/>
                </a:moveTo>
                <a:lnTo>
                  <a:pt x="56797" y="7107"/>
                </a:lnTo>
                <a:lnTo>
                  <a:pt x="26672" y="28429"/>
                </a:lnTo>
                <a:lnTo>
                  <a:pt x="6667" y="60537"/>
                </a:lnTo>
                <a:lnTo>
                  <a:pt x="0" y="97064"/>
                </a:lnTo>
                <a:lnTo>
                  <a:pt x="6667" y="133587"/>
                </a:lnTo>
                <a:lnTo>
                  <a:pt x="26672" y="165697"/>
                </a:lnTo>
                <a:lnTo>
                  <a:pt x="56797" y="187018"/>
                </a:lnTo>
                <a:lnTo>
                  <a:pt x="91064" y="194125"/>
                </a:lnTo>
                <a:lnTo>
                  <a:pt x="125332" y="187018"/>
                </a:lnTo>
                <a:lnTo>
                  <a:pt x="155456" y="165697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7"/>
                </a:lnTo>
                <a:lnTo>
                  <a:pt x="155456" y="28429"/>
                </a:lnTo>
                <a:lnTo>
                  <a:pt x="125332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704912" y="3524984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729022" y="3533021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729022" y="353302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554690" y="3216155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578801" y="3224192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578801" y="3224191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4" y="0"/>
                </a:moveTo>
                <a:lnTo>
                  <a:pt x="56796" y="7107"/>
                </a:lnTo>
                <a:lnTo>
                  <a:pt x="26671" y="28429"/>
                </a:lnTo>
                <a:lnTo>
                  <a:pt x="6667" y="60537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7"/>
                </a:lnTo>
                <a:lnTo>
                  <a:pt x="56796" y="187018"/>
                </a:lnTo>
                <a:lnTo>
                  <a:pt x="91064" y="194125"/>
                </a:lnTo>
                <a:lnTo>
                  <a:pt x="125331" y="187018"/>
                </a:lnTo>
                <a:lnTo>
                  <a:pt x="155456" y="165697"/>
                </a:lnTo>
                <a:lnTo>
                  <a:pt x="175460" y="133587"/>
                </a:lnTo>
                <a:lnTo>
                  <a:pt x="182128" y="97061"/>
                </a:lnTo>
                <a:lnTo>
                  <a:pt x="175460" y="60537"/>
                </a:lnTo>
                <a:lnTo>
                  <a:pt x="155456" y="28429"/>
                </a:lnTo>
                <a:lnTo>
                  <a:pt x="125331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033390" y="3329462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057500" y="3337499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057500" y="3337499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81308" y="3135320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05418" y="3143357"/>
            <a:ext cx="115254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805418" y="3143357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182129" y="0"/>
                </a:moveTo>
                <a:lnTo>
                  <a:pt x="0" y="0"/>
                </a:lnTo>
                <a:lnTo>
                  <a:pt x="0" y="194127"/>
                </a:lnTo>
                <a:lnTo>
                  <a:pt x="182129" y="194127"/>
                </a:lnTo>
                <a:lnTo>
                  <a:pt x="91064" y="194126"/>
                </a:lnTo>
                <a:lnTo>
                  <a:pt x="56797" y="187019"/>
                </a:lnTo>
                <a:lnTo>
                  <a:pt x="26672" y="165698"/>
                </a:lnTo>
                <a:lnTo>
                  <a:pt x="6668" y="133588"/>
                </a:lnTo>
                <a:lnTo>
                  <a:pt x="0" y="97065"/>
                </a:lnTo>
                <a:lnTo>
                  <a:pt x="6668" y="60538"/>
                </a:lnTo>
                <a:lnTo>
                  <a:pt x="26672" y="28430"/>
                </a:lnTo>
                <a:lnTo>
                  <a:pt x="56797" y="7108"/>
                </a:lnTo>
                <a:lnTo>
                  <a:pt x="91064" y="0"/>
                </a:lnTo>
                <a:lnTo>
                  <a:pt x="182129" y="0"/>
                </a:lnTo>
                <a:close/>
              </a:path>
              <a:path w="182245" h="194310">
                <a:moveTo>
                  <a:pt x="182129" y="97065"/>
                </a:moveTo>
                <a:lnTo>
                  <a:pt x="175461" y="133588"/>
                </a:lnTo>
                <a:lnTo>
                  <a:pt x="155456" y="165698"/>
                </a:lnTo>
                <a:lnTo>
                  <a:pt x="125332" y="187019"/>
                </a:lnTo>
                <a:lnTo>
                  <a:pt x="91064" y="194126"/>
                </a:lnTo>
                <a:lnTo>
                  <a:pt x="182129" y="194126"/>
                </a:lnTo>
                <a:lnTo>
                  <a:pt x="182129" y="97065"/>
                </a:lnTo>
                <a:close/>
              </a:path>
              <a:path w="182245" h="194310">
                <a:moveTo>
                  <a:pt x="182129" y="0"/>
                </a:moveTo>
                <a:lnTo>
                  <a:pt x="91064" y="0"/>
                </a:lnTo>
                <a:lnTo>
                  <a:pt x="125332" y="7108"/>
                </a:lnTo>
                <a:lnTo>
                  <a:pt x="155456" y="28430"/>
                </a:lnTo>
                <a:lnTo>
                  <a:pt x="175461" y="60538"/>
                </a:lnTo>
                <a:lnTo>
                  <a:pt x="182129" y="97061"/>
                </a:lnTo>
                <a:lnTo>
                  <a:pt x="182129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69126" y="2956129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193236" y="2964166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193236" y="2964166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898120" y="2795395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922230" y="2803432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922231" y="2803432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7033390" y="2472640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057500" y="2480678"/>
            <a:ext cx="115253" cy="122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057500" y="2480678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4" y="0"/>
                </a:moveTo>
                <a:lnTo>
                  <a:pt x="56797" y="7107"/>
                </a:lnTo>
                <a:lnTo>
                  <a:pt x="26672" y="28428"/>
                </a:lnTo>
                <a:lnTo>
                  <a:pt x="6667" y="60537"/>
                </a:lnTo>
                <a:lnTo>
                  <a:pt x="0" y="97060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7"/>
                </a:lnTo>
                <a:lnTo>
                  <a:pt x="155456" y="28428"/>
                </a:lnTo>
                <a:lnTo>
                  <a:pt x="125332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067353" y="2281367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091462" y="2289404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91463" y="2289403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370529" y="2391010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394639" y="2399047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94639" y="2399046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4" y="0"/>
                </a:moveTo>
                <a:lnTo>
                  <a:pt x="56797" y="7107"/>
                </a:lnTo>
                <a:lnTo>
                  <a:pt x="26672" y="28428"/>
                </a:lnTo>
                <a:lnTo>
                  <a:pt x="6667" y="60537"/>
                </a:lnTo>
                <a:lnTo>
                  <a:pt x="0" y="97064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4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7"/>
                </a:lnTo>
                <a:lnTo>
                  <a:pt x="155456" y="28428"/>
                </a:lnTo>
                <a:lnTo>
                  <a:pt x="125332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3879917" y="2391010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3904027" y="2399047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904027" y="2399046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4" y="0"/>
                </a:moveTo>
                <a:lnTo>
                  <a:pt x="56796" y="7107"/>
                </a:lnTo>
                <a:lnTo>
                  <a:pt x="26671" y="28428"/>
                </a:lnTo>
                <a:lnTo>
                  <a:pt x="6667" y="60537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4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7"/>
                </a:lnTo>
                <a:lnTo>
                  <a:pt x="155456" y="28428"/>
                </a:lnTo>
                <a:lnTo>
                  <a:pt x="125331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2927874" y="2144501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2951984" y="2152538"/>
            <a:ext cx="115253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951985" y="2152538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0" y="97066"/>
                </a:moveTo>
                <a:lnTo>
                  <a:pt x="0" y="194126"/>
                </a:lnTo>
                <a:lnTo>
                  <a:pt x="182128" y="194126"/>
                </a:lnTo>
                <a:lnTo>
                  <a:pt x="91064" y="194125"/>
                </a:lnTo>
                <a:lnTo>
                  <a:pt x="56796" y="187018"/>
                </a:lnTo>
                <a:lnTo>
                  <a:pt x="26671" y="165696"/>
                </a:lnTo>
                <a:lnTo>
                  <a:pt x="6667" y="133587"/>
                </a:lnTo>
                <a:lnTo>
                  <a:pt x="0" y="97066"/>
                </a:lnTo>
                <a:close/>
              </a:path>
              <a:path w="182245" h="194310">
                <a:moveTo>
                  <a:pt x="182128" y="97066"/>
                </a:moveTo>
                <a:lnTo>
                  <a:pt x="175460" y="133587"/>
                </a:lnTo>
                <a:lnTo>
                  <a:pt x="155456" y="165696"/>
                </a:lnTo>
                <a:lnTo>
                  <a:pt x="125331" y="187018"/>
                </a:lnTo>
                <a:lnTo>
                  <a:pt x="91064" y="194125"/>
                </a:lnTo>
                <a:lnTo>
                  <a:pt x="182128" y="194125"/>
                </a:lnTo>
                <a:lnTo>
                  <a:pt x="182128" y="97066"/>
                </a:lnTo>
                <a:close/>
              </a:path>
              <a:path w="182245" h="194310">
                <a:moveTo>
                  <a:pt x="91064" y="0"/>
                </a:moveTo>
                <a:lnTo>
                  <a:pt x="56796" y="7107"/>
                </a:lnTo>
                <a:lnTo>
                  <a:pt x="26671" y="28428"/>
                </a:lnTo>
                <a:lnTo>
                  <a:pt x="6667" y="60537"/>
                </a:lnTo>
                <a:lnTo>
                  <a:pt x="0" y="97059"/>
                </a:lnTo>
                <a:lnTo>
                  <a:pt x="182128" y="97059"/>
                </a:lnTo>
                <a:lnTo>
                  <a:pt x="175460" y="60537"/>
                </a:lnTo>
                <a:lnTo>
                  <a:pt x="155456" y="28428"/>
                </a:lnTo>
                <a:lnTo>
                  <a:pt x="125331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147362" y="2281367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171471" y="2289404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171472" y="2289403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4689779" y="2475841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4713889" y="2483878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4713889" y="2483877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4" y="0"/>
                </a:moveTo>
                <a:lnTo>
                  <a:pt x="56797" y="7107"/>
                </a:lnTo>
                <a:lnTo>
                  <a:pt x="26672" y="28429"/>
                </a:lnTo>
                <a:lnTo>
                  <a:pt x="6667" y="60537"/>
                </a:lnTo>
                <a:lnTo>
                  <a:pt x="0" y="97064"/>
                </a:lnTo>
                <a:lnTo>
                  <a:pt x="6667" y="133587"/>
                </a:lnTo>
                <a:lnTo>
                  <a:pt x="26672" y="165697"/>
                </a:lnTo>
                <a:lnTo>
                  <a:pt x="56797" y="187018"/>
                </a:lnTo>
                <a:lnTo>
                  <a:pt x="91064" y="194125"/>
                </a:lnTo>
                <a:lnTo>
                  <a:pt x="125332" y="187018"/>
                </a:lnTo>
                <a:lnTo>
                  <a:pt x="155456" y="165697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7"/>
                </a:lnTo>
                <a:lnTo>
                  <a:pt x="155456" y="28429"/>
                </a:lnTo>
                <a:lnTo>
                  <a:pt x="125332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926091" y="2715028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4950200" y="2723065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950201" y="2723065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215085" y="2795395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239194" y="2803432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239195" y="2803432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119766" y="2991919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5143876" y="2999956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5143876" y="2999956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3416568" y="2329587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440678" y="2337624"/>
            <a:ext cx="115254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440678" y="2337624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2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685774" y="2232825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709884" y="2240862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709884" y="2240862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3" y="0"/>
                </a:moveTo>
                <a:lnTo>
                  <a:pt x="56797" y="7106"/>
                </a:lnTo>
                <a:lnTo>
                  <a:pt x="26672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2" y="165696"/>
                </a:lnTo>
                <a:lnTo>
                  <a:pt x="56797" y="187018"/>
                </a:lnTo>
                <a:lnTo>
                  <a:pt x="91066" y="194125"/>
                </a:lnTo>
                <a:lnTo>
                  <a:pt x="125332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64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2" y="7106"/>
                </a:lnTo>
                <a:lnTo>
                  <a:pt x="9106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863627" y="3440645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887738" y="3448682"/>
            <a:ext cx="115254" cy="12284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887738" y="3448682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61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2" y="194125"/>
                </a:lnTo>
                <a:lnTo>
                  <a:pt x="182128" y="97061"/>
                </a:lnTo>
                <a:lnTo>
                  <a:pt x="175460" y="60538"/>
                </a:lnTo>
                <a:lnTo>
                  <a:pt x="155455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  <a:path w="182245" h="194310">
                <a:moveTo>
                  <a:pt x="182128" y="97064"/>
                </a:moveTo>
                <a:lnTo>
                  <a:pt x="175460" y="133587"/>
                </a:lnTo>
                <a:lnTo>
                  <a:pt x="155455" y="165696"/>
                </a:lnTo>
                <a:lnTo>
                  <a:pt x="125331" y="187018"/>
                </a:lnTo>
                <a:lnTo>
                  <a:pt x="91065" y="194125"/>
                </a:lnTo>
                <a:lnTo>
                  <a:pt x="182128" y="194125"/>
                </a:lnTo>
                <a:lnTo>
                  <a:pt x="182128" y="97064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625797" y="3330152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649907" y="3338189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649907" y="3338189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4" y="0"/>
                </a:moveTo>
                <a:lnTo>
                  <a:pt x="56797" y="7107"/>
                </a:lnTo>
                <a:lnTo>
                  <a:pt x="26672" y="28429"/>
                </a:lnTo>
                <a:lnTo>
                  <a:pt x="6667" y="60537"/>
                </a:lnTo>
                <a:lnTo>
                  <a:pt x="0" y="97064"/>
                </a:lnTo>
                <a:lnTo>
                  <a:pt x="6667" y="133587"/>
                </a:lnTo>
                <a:lnTo>
                  <a:pt x="26672" y="165697"/>
                </a:lnTo>
                <a:lnTo>
                  <a:pt x="56797" y="187018"/>
                </a:lnTo>
                <a:lnTo>
                  <a:pt x="91064" y="194125"/>
                </a:lnTo>
                <a:lnTo>
                  <a:pt x="125332" y="187018"/>
                </a:lnTo>
                <a:lnTo>
                  <a:pt x="155456" y="165697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7"/>
                </a:lnTo>
                <a:lnTo>
                  <a:pt x="155456" y="28429"/>
                </a:lnTo>
                <a:lnTo>
                  <a:pt x="125332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958713" y="3742639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982823" y="3750676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982824" y="3750676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91062" y="0"/>
                </a:moveTo>
                <a:lnTo>
                  <a:pt x="56796" y="7106"/>
                </a:lnTo>
                <a:lnTo>
                  <a:pt x="26671" y="28428"/>
                </a:lnTo>
                <a:lnTo>
                  <a:pt x="6667" y="60538"/>
                </a:lnTo>
                <a:lnTo>
                  <a:pt x="0" y="97059"/>
                </a:lnTo>
                <a:lnTo>
                  <a:pt x="6667" y="133587"/>
                </a:lnTo>
                <a:lnTo>
                  <a:pt x="26671" y="165696"/>
                </a:lnTo>
                <a:lnTo>
                  <a:pt x="56796" y="187018"/>
                </a:lnTo>
                <a:lnTo>
                  <a:pt x="91065" y="194125"/>
                </a:lnTo>
                <a:lnTo>
                  <a:pt x="125331" y="187018"/>
                </a:lnTo>
                <a:lnTo>
                  <a:pt x="155456" y="165696"/>
                </a:lnTo>
                <a:lnTo>
                  <a:pt x="175460" y="133587"/>
                </a:lnTo>
                <a:lnTo>
                  <a:pt x="182128" y="97059"/>
                </a:lnTo>
                <a:lnTo>
                  <a:pt x="175460" y="60538"/>
                </a:lnTo>
                <a:lnTo>
                  <a:pt x="155456" y="28428"/>
                </a:lnTo>
                <a:lnTo>
                  <a:pt x="125331" y="7106"/>
                </a:lnTo>
                <a:lnTo>
                  <a:pt x="91062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420078" y="2475841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444188" y="2483878"/>
            <a:ext cx="115253" cy="1228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444189" y="2483877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4" h="194310">
                <a:moveTo>
                  <a:pt x="91064" y="0"/>
                </a:moveTo>
                <a:lnTo>
                  <a:pt x="56797" y="7107"/>
                </a:lnTo>
                <a:lnTo>
                  <a:pt x="26672" y="28429"/>
                </a:lnTo>
                <a:lnTo>
                  <a:pt x="6667" y="60537"/>
                </a:lnTo>
                <a:lnTo>
                  <a:pt x="0" y="97064"/>
                </a:lnTo>
                <a:lnTo>
                  <a:pt x="6667" y="133587"/>
                </a:lnTo>
                <a:lnTo>
                  <a:pt x="26672" y="165697"/>
                </a:lnTo>
                <a:lnTo>
                  <a:pt x="56797" y="187018"/>
                </a:lnTo>
                <a:lnTo>
                  <a:pt x="91064" y="194125"/>
                </a:lnTo>
                <a:lnTo>
                  <a:pt x="125332" y="187018"/>
                </a:lnTo>
                <a:lnTo>
                  <a:pt x="155456" y="165697"/>
                </a:lnTo>
                <a:lnTo>
                  <a:pt x="175460" y="133587"/>
                </a:lnTo>
                <a:lnTo>
                  <a:pt x="182128" y="97062"/>
                </a:lnTo>
                <a:lnTo>
                  <a:pt x="175460" y="60537"/>
                </a:lnTo>
                <a:lnTo>
                  <a:pt x="155456" y="28429"/>
                </a:lnTo>
                <a:lnTo>
                  <a:pt x="125332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474558" y="2144501"/>
            <a:ext cx="163474" cy="1710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498668" y="2152538"/>
            <a:ext cx="115253" cy="1228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498668" y="2152538"/>
            <a:ext cx="115327" cy="122962"/>
          </a:xfrm>
          <a:custGeom>
            <a:avLst/>
            <a:gdLst/>
            <a:ahLst/>
            <a:cxnLst/>
            <a:rect l="l" t="t" r="r" b="b"/>
            <a:pathLst>
              <a:path w="182245" h="194310">
                <a:moveTo>
                  <a:pt x="0" y="97066"/>
                </a:moveTo>
                <a:lnTo>
                  <a:pt x="0" y="194126"/>
                </a:lnTo>
                <a:lnTo>
                  <a:pt x="182128" y="194126"/>
                </a:lnTo>
                <a:lnTo>
                  <a:pt x="91064" y="194125"/>
                </a:lnTo>
                <a:lnTo>
                  <a:pt x="56796" y="187018"/>
                </a:lnTo>
                <a:lnTo>
                  <a:pt x="26671" y="165696"/>
                </a:lnTo>
                <a:lnTo>
                  <a:pt x="6667" y="133587"/>
                </a:lnTo>
                <a:lnTo>
                  <a:pt x="0" y="97066"/>
                </a:lnTo>
                <a:close/>
              </a:path>
              <a:path w="182245" h="194310">
                <a:moveTo>
                  <a:pt x="182128" y="97066"/>
                </a:moveTo>
                <a:lnTo>
                  <a:pt x="175460" y="133587"/>
                </a:lnTo>
                <a:lnTo>
                  <a:pt x="155456" y="165696"/>
                </a:lnTo>
                <a:lnTo>
                  <a:pt x="125331" y="187018"/>
                </a:lnTo>
                <a:lnTo>
                  <a:pt x="91064" y="194125"/>
                </a:lnTo>
                <a:lnTo>
                  <a:pt x="182128" y="194125"/>
                </a:lnTo>
                <a:lnTo>
                  <a:pt x="182128" y="97066"/>
                </a:lnTo>
                <a:close/>
              </a:path>
              <a:path w="182245" h="194310">
                <a:moveTo>
                  <a:pt x="91064" y="0"/>
                </a:moveTo>
                <a:lnTo>
                  <a:pt x="56796" y="7107"/>
                </a:lnTo>
                <a:lnTo>
                  <a:pt x="26671" y="28428"/>
                </a:lnTo>
                <a:lnTo>
                  <a:pt x="6667" y="60537"/>
                </a:lnTo>
                <a:lnTo>
                  <a:pt x="0" y="97059"/>
                </a:lnTo>
                <a:lnTo>
                  <a:pt x="182128" y="97059"/>
                </a:lnTo>
                <a:lnTo>
                  <a:pt x="175460" y="60537"/>
                </a:lnTo>
                <a:lnTo>
                  <a:pt x="155456" y="28428"/>
                </a:lnTo>
                <a:lnTo>
                  <a:pt x="125331" y="7107"/>
                </a:lnTo>
                <a:lnTo>
                  <a:pt x="9106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 txBox="1"/>
          <p:nvPr/>
        </p:nvSpPr>
        <p:spPr>
          <a:xfrm>
            <a:off x="1377682" y="2779248"/>
            <a:ext cx="262399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2200" i="1" spc="-35" dirty="0">
                <a:latin typeface="Verdana"/>
                <a:cs typeface="Verdana"/>
              </a:rPr>
              <a:t>x</a:t>
            </a:r>
            <a:r>
              <a:rPr sz="2400" i="1" spc="232" baseline="-12222" dirty="0">
                <a:latin typeface="Trebuchet MS"/>
                <a:cs typeface="Trebuchet MS"/>
              </a:rPr>
              <a:t>i</a:t>
            </a:r>
            <a:endParaRPr sz="2400" baseline="-12222">
              <a:latin typeface="Trebuchet MS"/>
              <a:cs typeface="Trebuchet MS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639596" y="1848079"/>
            <a:ext cx="2014404" cy="1804645"/>
          </a:xfrm>
          <a:custGeom>
            <a:avLst/>
            <a:gdLst/>
            <a:ahLst/>
            <a:cxnLst/>
            <a:rect l="l" t="t" r="r" b="b"/>
            <a:pathLst>
              <a:path w="3183254" h="2851785">
                <a:moveTo>
                  <a:pt x="3182833" y="0"/>
                </a:moveTo>
                <a:lnTo>
                  <a:pt x="308758" y="333090"/>
                </a:lnTo>
                <a:lnTo>
                  <a:pt x="0" y="2851528"/>
                </a:lnTo>
                <a:lnTo>
                  <a:pt x="2932657" y="1913500"/>
                </a:lnTo>
                <a:lnTo>
                  <a:pt x="3182833" y="0"/>
                </a:lnTo>
                <a:close/>
              </a:path>
            </a:pathLst>
          </a:custGeom>
          <a:solidFill>
            <a:srgbClr val="70BF41">
              <a:alpha val="3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2206539" y="1753727"/>
            <a:ext cx="2757398" cy="1259353"/>
          </a:xfrm>
          <a:custGeom>
            <a:avLst/>
            <a:gdLst/>
            <a:ahLst/>
            <a:cxnLst/>
            <a:rect l="l" t="t" r="r" b="b"/>
            <a:pathLst>
              <a:path w="4357370" h="1990089">
                <a:moveTo>
                  <a:pt x="1096308" y="0"/>
                </a:moveTo>
                <a:lnTo>
                  <a:pt x="0" y="1247221"/>
                </a:lnTo>
                <a:lnTo>
                  <a:pt x="3271136" y="1989871"/>
                </a:lnTo>
                <a:lnTo>
                  <a:pt x="4356975" y="728686"/>
                </a:lnTo>
                <a:lnTo>
                  <a:pt x="1096308" y="0"/>
                </a:lnTo>
                <a:close/>
              </a:path>
            </a:pathLst>
          </a:custGeom>
          <a:solidFill>
            <a:srgbClr val="F39019">
              <a:alpha val="3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279487" y="2009954"/>
            <a:ext cx="1903095" cy="2201257"/>
          </a:xfrm>
          <a:custGeom>
            <a:avLst/>
            <a:gdLst/>
            <a:ahLst/>
            <a:cxnLst/>
            <a:rect l="l" t="t" r="r" b="b"/>
            <a:pathLst>
              <a:path w="3007359" h="3478529">
                <a:moveTo>
                  <a:pt x="690791" y="0"/>
                </a:moveTo>
                <a:lnTo>
                  <a:pt x="0" y="1132793"/>
                </a:lnTo>
                <a:lnTo>
                  <a:pt x="2194923" y="3478458"/>
                </a:lnTo>
                <a:lnTo>
                  <a:pt x="3007109" y="1968808"/>
                </a:lnTo>
                <a:lnTo>
                  <a:pt x="690791" y="0"/>
                </a:lnTo>
                <a:close/>
              </a:path>
            </a:pathLst>
          </a:custGeom>
          <a:solidFill>
            <a:srgbClr val="EC5D57">
              <a:alpha val="3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829293" y="2039750"/>
            <a:ext cx="1760845" cy="2265550"/>
          </a:xfrm>
          <a:custGeom>
            <a:avLst/>
            <a:gdLst/>
            <a:ahLst/>
            <a:cxnLst/>
            <a:rect l="l" t="t" r="r" b="b"/>
            <a:pathLst>
              <a:path w="2782570" h="3580129">
                <a:moveTo>
                  <a:pt x="2074054" y="0"/>
                </a:moveTo>
                <a:lnTo>
                  <a:pt x="0" y="1575569"/>
                </a:lnTo>
                <a:lnTo>
                  <a:pt x="400174" y="3579760"/>
                </a:lnTo>
                <a:lnTo>
                  <a:pt x="2782356" y="1613369"/>
                </a:lnTo>
                <a:lnTo>
                  <a:pt x="2074054" y="0"/>
                </a:lnTo>
                <a:close/>
              </a:path>
            </a:pathLst>
          </a:custGeom>
          <a:solidFill>
            <a:srgbClr val="51A7F9">
              <a:alpha val="3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for recognition</a:t>
            </a:r>
          </a:p>
        </p:txBody>
      </p:sp>
      <p:sp>
        <p:nvSpPr>
          <p:cNvPr id="130" name="Text Placeholder 12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Unsupervised Learning / Manifold Learning: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1567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751323"/>
            <a:ext cx="7011939" cy="4139345"/>
          </a:xfrm>
          <a:prstGeom prst="rect">
            <a:avLst/>
          </a:prstGeom>
        </p:spPr>
      </p:pic>
      <p:sp>
        <p:nvSpPr>
          <p:cNvPr id="128" name="object 1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for recognition</a:t>
            </a:r>
          </a:p>
        </p:txBody>
      </p:sp>
      <p:sp>
        <p:nvSpPr>
          <p:cNvPr id="130" name="Text Placeholder 12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Unsupervised Learning / Manifold Learning: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828800" y="16383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85438" y="1677755"/>
            <a:ext cx="228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15398" y="1740978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0427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1736360"/>
            <a:ext cx="6941234" cy="4245340"/>
          </a:xfrm>
          <a:prstGeom prst="rect">
            <a:avLst/>
          </a:prstGeom>
        </p:spPr>
      </p:pic>
      <p:sp>
        <p:nvSpPr>
          <p:cNvPr id="128" name="object 1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for recognition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8800" y="16383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85438" y="1677755"/>
            <a:ext cx="228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15398" y="1740978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593781"/>
            <a:ext cx="4622444" cy="16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 Placeholder 12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Unsupervised Learning / Manifold Learning: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1329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400" y="1736360"/>
            <a:ext cx="6941234" cy="4245340"/>
          </a:xfrm>
          <a:prstGeom prst="rect">
            <a:avLst/>
          </a:prstGeom>
        </p:spPr>
      </p:pic>
      <p:sp>
        <p:nvSpPr>
          <p:cNvPr id="128" name="object 128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for recognition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8800" y="1638300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585438" y="1677755"/>
            <a:ext cx="228600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5715398" y="1740978"/>
            <a:ext cx="2286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593781"/>
            <a:ext cx="4622444" cy="1633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 Placeholder 12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Unsupervised Learning / Manifold Learning: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4682091"/>
            <a:ext cx="2100130" cy="55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83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Sparse coding for recognition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Mid-level feature extraction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First layer</a:t>
            </a:r>
          </a:p>
          <a:p>
            <a:pPr lvl="1"/>
            <a:r>
              <a:rPr lang="en-US" dirty="0"/>
              <a:t>SIFT, </a:t>
            </a:r>
            <a:r>
              <a:rPr lang="en-US" dirty="0" err="1"/>
              <a:t>HoG</a:t>
            </a:r>
            <a:r>
              <a:rPr lang="en-US" dirty="0"/>
              <a:t>, .....</a:t>
            </a:r>
          </a:p>
          <a:p>
            <a:r>
              <a:rPr lang="en-US" dirty="0"/>
              <a:t>Second layer</a:t>
            </a:r>
          </a:p>
          <a:p>
            <a:pPr lvl="1"/>
            <a:r>
              <a:rPr lang="en-US" dirty="0"/>
              <a:t>Quantize into a visual wordbook</a:t>
            </a:r>
          </a:p>
          <a:p>
            <a:pPr lvl="1"/>
            <a:r>
              <a:rPr lang="en-US" dirty="0"/>
              <a:t>Do Sparse coding to learn wordbook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38300"/>
            <a:ext cx="2265319" cy="65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14633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779639" cy="516166"/>
          </a:xfrm>
        </p:spPr>
        <p:txBody>
          <a:bodyPr/>
          <a:lstStyle/>
          <a:p>
            <a:r>
              <a:rPr lang="en-US" dirty="0"/>
              <a:t>Learning codebooks for image classification</a:t>
            </a:r>
          </a:p>
        </p:txBody>
      </p:sp>
      <p:sp>
        <p:nvSpPr>
          <p:cNvPr id="66" name="Text Placeholder 6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an image be represented by a set of low-level descriptors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-25000" dirty="0"/>
              <a:t> </a:t>
            </a:r>
            <a:r>
              <a:rPr lang="en-US" dirty="0"/>
              <a:t>at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locations identiﬁed with their indices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=1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,..., 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hard-quantization: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soft-quantization: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sparse coding: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 rotWithShape="1">
          <a:blip r:embed="rId2"/>
          <a:srcRect b="73962"/>
          <a:stretch/>
        </p:blipFill>
        <p:spPr>
          <a:xfrm>
            <a:off x="1524000" y="2552700"/>
            <a:ext cx="5404823" cy="914400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2"/>
          <a:srcRect l="3507" t="39816" r="-3507" b="34146"/>
          <a:stretch/>
        </p:blipFill>
        <p:spPr>
          <a:xfrm>
            <a:off x="1561168" y="3719276"/>
            <a:ext cx="5404823" cy="914400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 rotWithShape="1">
          <a:blip r:embed="rId2"/>
          <a:srcRect l="460" t="80271" r="-460" b="-6309"/>
          <a:stretch/>
        </p:blipFill>
        <p:spPr>
          <a:xfrm>
            <a:off x="1586042" y="4914462"/>
            <a:ext cx="540482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444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bject 3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703439" cy="516166"/>
          </a:xfrm>
        </p:spPr>
        <p:txBody>
          <a:bodyPr/>
          <a:lstStyle/>
          <a:p>
            <a:r>
              <a:rPr lang="en-US" dirty="0"/>
              <a:t>Learning codebooks for image classification </a:t>
            </a:r>
            <a:r>
              <a:rPr lang="en-US" sz="2000" dirty="0"/>
              <a:t>Table from </a:t>
            </a:r>
            <a:r>
              <a:rPr lang="en-US" sz="2000" dirty="0" err="1"/>
              <a:t>Boureau</a:t>
            </a:r>
            <a:r>
              <a:rPr lang="en-US" sz="2000" dirty="0"/>
              <a:t> et al.  [2010]</a:t>
            </a:r>
            <a:endParaRPr lang="en-US" dirty="0"/>
          </a:p>
        </p:txBody>
      </p:sp>
      <p:sp>
        <p:nvSpPr>
          <p:cNvPr id="43" name="Text Placeholder 42"/>
          <p:cNvSpPr>
            <a:spLocks noGrp="1"/>
          </p:cNvSpPr>
          <p:nvPr>
            <p:ph type="body" idx="1"/>
          </p:nvPr>
        </p:nvSpPr>
        <p:spPr>
          <a:xfrm>
            <a:off x="383854" y="5143500"/>
            <a:ext cx="7461504" cy="6567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Yang et al. [2009] have won the PASCAL VOC’09 challenge using this kind of techniques.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257300"/>
            <a:ext cx="7315200" cy="375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7890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sparse inference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Sparse Coding solution requires per-</a:t>
            </a:r>
            <a:r>
              <a:rPr lang="en-US" dirty="0" err="1"/>
              <a:t>datapoint</a:t>
            </a:r>
            <a:r>
              <a:rPr lang="en-US" dirty="0"/>
              <a:t>  optimization: L0 (very expensive) or L1 (expensive)</a:t>
            </a:r>
          </a:p>
          <a:p>
            <a:r>
              <a:rPr lang="en-US" dirty="0"/>
              <a:t>Efficient algorithms, but still slow</a:t>
            </a:r>
          </a:p>
          <a:p>
            <a:r>
              <a:rPr lang="en-US" dirty="0"/>
              <a:t>Can we train a feed-forward Neural Network that  predicts sparse codes for feature extraction?</a:t>
            </a:r>
          </a:p>
          <a:p>
            <a:pPr lvl="1"/>
            <a:r>
              <a:rPr lang="fr-FR" dirty="0" err="1"/>
              <a:t>Predictive</a:t>
            </a:r>
            <a:r>
              <a:rPr lang="fr-FR" dirty="0"/>
              <a:t> </a:t>
            </a:r>
            <a:r>
              <a:rPr lang="fr-FR" dirty="0" err="1"/>
              <a:t>Sparse</a:t>
            </a:r>
            <a:r>
              <a:rPr lang="fr-FR" dirty="0"/>
              <a:t> </a:t>
            </a:r>
            <a:r>
              <a:rPr lang="fr-FR" dirty="0" err="1"/>
              <a:t>Decomposition</a:t>
            </a:r>
            <a:r>
              <a:rPr lang="fr-FR" dirty="0"/>
              <a:t> (PSD) [</a:t>
            </a:r>
            <a:r>
              <a:rPr lang="fr-FR" dirty="0" err="1"/>
              <a:t>Kavukcuoglu</a:t>
            </a:r>
            <a:r>
              <a:rPr lang="fr-FR" dirty="0"/>
              <a:t> et al’08]</a:t>
            </a:r>
          </a:p>
          <a:p>
            <a:pPr lvl="1"/>
            <a:r>
              <a:rPr lang="en-US" dirty="0"/>
              <a:t>LISTA [Gregor,YLC’10]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9055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sparse decomposition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Learning</a:t>
            </a:r>
          </a:p>
          <a:p>
            <a:r>
              <a:rPr lang="en-US" dirty="0"/>
              <a:t>For each sample from data, do: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Fix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, minimize to get optimal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Using the optimal value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 update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Scale elements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to	be unit norm.</a:t>
            </a:r>
          </a:p>
          <a:p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b="11820"/>
          <a:stretch/>
        </p:blipFill>
        <p:spPr>
          <a:xfrm>
            <a:off x="457200" y="952500"/>
            <a:ext cx="72390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9376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3672" y="1342132"/>
            <a:ext cx="3013770" cy="3029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46989" y="4396085"/>
            <a:ext cx="165717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>
              <a:tabLst>
                <a:tab pos="1240443" algn="l"/>
              </a:tabLst>
            </a:pPr>
            <a:r>
              <a:rPr sz="2000" dirty="0">
                <a:latin typeface="+mj-lt"/>
              </a:rPr>
              <a:t>Encoder</a:t>
            </a:r>
            <a:r>
              <a:rPr lang="en-US" sz="2000" dirty="0">
                <a:latin typeface="+mj-lt"/>
              </a:rPr>
              <a:t> </a:t>
            </a:r>
            <a:r>
              <a:rPr sz="2000" dirty="0">
                <a:latin typeface="+mj-lt"/>
              </a:rPr>
              <a:t>(</a:t>
            </a:r>
            <a:r>
              <a:rPr sz="2000" i="1" dirty="0">
                <a:latin typeface="+mj-lt"/>
                <a:cs typeface="Calibri"/>
              </a:rPr>
              <a:t>K</a:t>
            </a:r>
            <a:r>
              <a:rPr sz="2000" dirty="0">
                <a:latin typeface="+mj-lt"/>
              </a:rPr>
              <a:t>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12844" y="4380012"/>
            <a:ext cx="1766069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 algn="ctr">
              <a:tabLst>
                <a:tab pos="1317996" algn="l"/>
              </a:tabLst>
            </a:pPr>
            <a:r>
              <a:rPr sz="2000" dirty="0">
                <a:latin typeface="+mj-lt"/>
              </a:rPr>
              <a:t>Decoder</a:t>
            </a:r>
            <a:r>
              <a:rPr lang="en-US" sz="2000" dirty="0">
                <a:latin typeface="+mj-lt"/>
              </a:rPr>
              <a:t> </a:t>
            </a:r>
            <a:r>
              <a:rPr sz="2000" dirty="0">
                <a:latin typeface="+mj-lt"/>
              </a:rPr>
              <a:t>(</a:t>
            </a:r>
            <a:r>
              <a:rPr sz="2000" i="1" dirty="0">
                <a:latin typeface="+mj-lt"/>
                <a:cs typeface="Calibri"/>
              </a:rPr>
              <a:t>D</a:t>
            </a:r>
            <a:r>
              <a:rPr sz="2000" dirty="0">
                <a:latin typeface="+mj-lt"/>
              </a:rPr>
              <a:t>)</a:t>
            </a:r>
          </a:p>
        </p:txBody>
      </p:sp>
      <p:sp>
        <p:nvSpPr>
          <p:cNvPr id="5" name="object 5"/>
          <p:cNvSpPr/>
          <p:nvPr/>
        </p:nvSpPr>
        <p:spPr>
          <a:xfrm>
            <a:off x="4404122" y="1342132"/>
            <a:ext cx="3029843" cy="30378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sparse decomposition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83854" y="4858507"/>
            <a:ext cx="7461504" cy="941746"/>
          </a:xfrm>
        </p:spPr>
        <p:txBody>
          <a:bodyPr/>
          <a:lstStyle/>
          <a:p>
            <a:r>
              <a:rPr lang="en-US" dirty="0"/>
              <a:t>12 x12 natural image patches  </a:t>
            </a:r>
          </a:p>
          <a:p>
            <a:r>
              <a:rPr lang="en-US" dirty="0"/>
              <a:t>256 dictionary elements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64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113256" y="2601552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7366" y="2609589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7365" y="2609589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3" y="260142"/>
                </a:lnTo>
                <a:lnTo>
                  <a:pt x="163391" y="250619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4"/>
                </a:lnTo>
                <a:lnTo>
                  <a:pt x="202664" y="38096"/>
                </a:lnTo>
                <a:lnTo>
                  <a:pt x="163391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6368" y="3099173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0478" y="3107210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00477" y="3107210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5" y="0"/>
                </a:moveTo>
                <a:lnTo>
                  <a:pt x="74044" y="9523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75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3"/>
                </a:lnTo>
                <a:lnTo>
                  <a:pt x="118715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13256" y="175956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37366" y="1767604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37365" y="176760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20"/>
                </a:lnTo>
                <a:lnTo>
                  <a:pt x="118721" y="260143"/>
                </a:lnTo>
                <a:lnTo>
                  <a:pt x="163391" y="250620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5"/>
                </a:lnTo>
                <a:lnTo>
                  <a:pt x="202664" y="38097"/>
                </a:lnTo>
                <a:lnTo>
                  <a:pt x="163391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9678" y="4542065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3787" y="4550102"/>
            <a:ext cx="150254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3787" y="455010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9" y="0"/>
                </a:moveTo>
                <a:lnTo>
                  <a:pt x="74045" y="9524"/>
                </a:lnTo>
                <a:lnTo>
                  <a:pt x="34772" y="38097"/>
                </a:lnTo>
                <a:lnTo>
                  <a:pt x="8693" y="81125"/>
                </a:lnTo>
                <a:lnTo>
                  <a:pt x="0" y="130071"/>
                </a:lnTo>
                <a:lnTo>
                  <a:pt x="8693" y="179017"/>
                </a:lnTo>
                <a:lnTo>
                  <a:pt x="34772" y="222046"/>
                </a:lnTo>
                <a:lnTo>
                  <a:pt x="74045" y="250619"/>
                </a:lnTo>
                <a:lnTo>
                  <a:pt x="118719" y="260143"/>
                </a:lnTo>
                <a:lnTo>
                  <a:pt x="163393" y="250619"/>
                </a:lnTo>
                <a:lnTo>
                  <a:pt x="202666" y="222046"/>
                </a:lnTo>
                <a:lnTo>
                  <a:pt x="228745" y="179017"/>
                </a:lnTo>
                <a:lnTo>
                  <a:pt x="237437" y="130068"/>
                </a:lnTo>
                <a:lnTo>
                  <a:pt x="228745" y="81125"/>
                </a:lnTo>
                <a:lnTo>
                  <a:pt x="202666" y="38097"/>
                </a:lnTo>
                <a:lnTo>
                  <a:pt x="163393" y="9524"/>
                </a:lnTo>
                <a:lnTo>
                  <a:pt x="118719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1050" y="4262024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160" y="4270061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159" y="4270060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68"/>
                </a:lnTo>
                <a:lnTo>
                  <a:pt x="228744" y="81125"/>
                </a:lnTo>
                <a:lnTo>
                  <a:pt x="202665" y="38096"/>
                </a:lnTo>
                <a:lnTo>
                  <a:pt x="163392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15167" y="5024244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39277" y="5032281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9277" y="5032281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7325" y="4837578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1435" y="4845615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1434" y="484561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15167" y="2274576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9277" y="2282613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39277" y="2282613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82618" y="2413295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06728" y="2421332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06727" y="242133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67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75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2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3599" y="2876525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97709" y="2884562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7708" y="288456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44575" y="165326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68685" y="1661304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68685" y="166130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20"/>
                </a:lnTo>
                <a:lnTo>
                  <a:pt x="118721" y="260143"/>
                </a:lnTo>
                <a:lnTo>
                  <a:pt x="163391" y="250620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5"/>
                </a:lnTo>
                <a:lnTo>
                  <a:pt x="202664" y="38097"/>
                </a:lnTo>
                <a:lnTo>
                  <a:pt x="163391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31658" y="175956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55768" y="1767604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55768" y="176760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20"/>
                </a:lnTo>
                <a:lnTo>
                  <a:pt x="118721" y="260143"/>
                </a:lnTo>
                <a:lnTo>
                  <a:pt x="163392" y="250620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5"/>
                </a:lnTo>
                <a:lnTo>
                  <a:pt x="202664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33570" y="165326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57680" y="1661304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57679" y="166130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81802" y="332518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05913" y="3333225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05912" y="333322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4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4" y="260142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7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3" y="9523"/>
                </a:lnTo>
                <a:lnTo>
                  <a:pt x="11871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20235" y="2054968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44346" y="2063006"/>
            <a:ext cx="150253" cy="164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44346" y="206300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67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3" y="260142"/>
                </a:lnTo>
                <a:lnTo>
                  <a:pt x="237436" y="130067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2" y="9523"/>
                </a:lnTo>
                <a:lnTo>
                  <a:pt x="118713" y="0"/>
                </a:lnTo>
                <a:close/>
              </a:path>
              <a:path w="237490" h="260350">
                <a:moveTo>
                  <a:pt x="237436" y="130075"/>
                </a:moveTo>
                <a:lnTo>
                  <a:pt x="228744" y="179018"/>
                </a:lnTo>
                <a:lnTo>
                  <a:pt x="202665" y="222046"/>
                </a:lnTo>
                <a:lnTo>
                  <a:pt x="163392" y="250619"/>
                </a:lnTo>
                <a:lnTo>
                  <a:pt x="118722" y="260142"/>
                </a:lnTo>
                <a:lnTo>
                  <a:pt x="237436" y="260142"/>
                </a:lnTo>
                <a:lnTo>
                  <a:pt x="237436" y="130075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77097" y="3550286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1207" y="3558323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01206" y="355832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3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3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97490" y="3550286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21600" y="3558323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21600" y="355832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384156" y="4020456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08267" y="4028493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08266" y="4028493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4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71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4" y="260142"/>
                </a:lnTo>
                <a:lnTo>
                  <a:pt x="237437" y="260142"/>
                </a:lnTo>
                <a:lnTo>
                  <a:pt x="237437" y="130067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3" y="9523"/>
                </a:lnTo>
                <a:lnTo>
                  <a:pt x="11871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44575" y="2131831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768685" y="2139868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68685" y="2139867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1" y="250619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5"/>
                </a:lnTo>
                <a:lnTo>
                  <a:pt x="202664" y="38097"/>
                </a:lnTo>
                <a:lnTo>
                  <a:pt x="163391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10063" y="3734966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34173" y="3743003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34173" y="3743003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947100" y="1466680"/>
            <a:ext cx="329104" cy="348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3400" i="1" spc="52" baseline="-23474" dirty="0">
                <a:solidFill>
                  <a:srgbClr val="0000FF"/>
                </a:solidFill>
                <a:latin typeface="Trebuchet MS"/>
                <a:cs typeface="Trebuchet MS"/>
              </a:rPr>
              <a:t>Y</a:t>
            </a:r>
            <a:r>
              <a:rPr sz="3400" i="1" spc="-356" baseline="-23474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00" i="1" spc="155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7" name="Title 6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</p:spTree>
    <p:extLst>
      <p:ext uri="{BB962C8B-B14F-4D97-AF65-F5344CB8AC3E}">
        <p14:creationId xmlns:p14="http://schemas.microsoft.com/office/powerpoint/2010/main" val="3843868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Recognition - C101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83854" y="3390900"/>
            <a:ext cx="7461504" cy="240935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Optimal</a:t>
            </a:r>
            <a:r>
              <a:rPr lang="en-US" dirty="0"/>
              <a:t> </a:t>
            </a:r>
            <a:r>
              <a:rPr lang="en-US" sz="1200" dirty="0"/>
              <a:t>(Feature Sign, Lee’07) </a:t>
            </a:r>
            <a:r>
              <a:rPr lang="en-US" dirty="0"/>
              <a:t>vs </a:t>
            </a:r>
            <a:r>
              <a:rPr lang="en-US" dirty="0">
                <a:solidFill>
                  <a:schemeClr val="tx2"/>
                </a:solidFill>
              </a:rPr>
              <a:t>PSD</a:t>
            </a:r>
            <a:r>
              <a:rPr lang="en-US" dirty="0"/>
              <a:t> features  </a:t>
            </a:r>
          </a:p>
          <a:p>
            <a:r>
              <a:rPr lang="en-US" dirty="0"/>
              <a:t>PSD features perform slightly better </a:t>
            </a:r>
          </a:p>
          <a:p>
            <a:r>
              <a:rPr lang="en-US" dirty="0"/>
              <a:t>Naturally optimal point of sparsity </a:t>
            </a:r>
          </a:p>
          <a:p>
            <a:r>
              <a:rPr lang="en-US" dirty="0"/>
              <a:t>After 64 features not much gain</a:t>
            </a:r>
          </a:p>
          <a:p>
            <a:r>
              <a:rPr lang="en-US" dirty="0"/>
              <a:t>PSD features are hundreds of times faster</a:t>
            </a:r>
          </a:p>
          <a:p>
            <a:endParaRPr lang="en-US" dirty="0"/>
          </a:p>
        </p:txBody>
      </p:sp>
      <p:sp>
        <p:nvSpPr>
          <p:cNvPr id="9" name="object 9"/>
          <p:cNvSpPr/>
          <p:nvPr/>
        </p:nvSpPr>
        <p:spPr>
          <a:xfrm>
            <a:off x="304800" y="1075647"/>
            <a:ext cx="7635776" cy="20866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723658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object 40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Pedestrian detection</a:t>
            </a:r>
          </a:p>
        </p:txBody>
      </p:sp>
      <p:sp>
        <p:nvSpPr>
          <p:cNvPr id="416" name="Text Placeholder 4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Convolutional Predictive Sparse Decomposition</a:t>
            </a:r>
          </a:p>
          <a:p>
            <a:r>
              <a:rPr lang="en-US" dirty="0"/>
              <a:t>2 layer	architecture  </a:t>
            </a:r>
          </a:p>
          <a:p>
            <a:r>
              <a:rPr lang="en-US" dirty="0"/>
              <a:t>INRIA Dataset</a:t>
            </a:r>
          </a:p>
          <a:p>
            <a:r>
              <a:rPr lang="en-US" dirty="0"/>
              <a:t>Unsupervised Learning improves by 20%</a:t>
            </a:r>
          </a:p>
          <a:p>
            <a:endParaRPr lang="en-US" dirty="0"/>
          </a:p>
        </p:txBody>
      </p:sp>
      <p:pic>
        <p:nvPicPr>
          <p:cNvPr id="419" name="Picture 4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705100"/>
            <a:ext cx="6934200" cy="300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1372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Pedestrian detection</a:t>
            </a:r>
          </a:p>
        </p:txBody>
      </p:sp>
      <p:pic>
        <p:nvPicPr>
          <p:cNvPr id="366" name="Picture 3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2516"/>
            <a:ext cx="8229600" cy="43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222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LISTA </a:t>
            </a:r>
            <a:r>
              <a:rPr lang="en-US" sz="2000" dirty="0"/>
              <a:t>[Gregor &amp; LeCun’10]</a:t>
            </a:r>
            <a:br>
              <a:rPr lang="en-US" sz="2000" dirty="0"/>
            </a:br>
            <a:endParaRPr lang="en-US" dirty="0"/>
          </a:p>
        </p:txBody>
      </p:sp>
      <p:sp>
        <p:nvSpPr>
          <p:cNvPr id="100" name="Text Placeholder 9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Proximal splitting algorithms (ISTA, FISTA):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en-US" dirty="0"/>
              <a:t>Idea: Unroll the recurrence K steps:</a:t>
            </a:r>
          </a:p>
          <a:p>
            <a:endParaRPr lang="en-US" dirty="0"/>
          </a:p>
        </p:txBody>
      </p:sp>
      <p:pic>
        <p:nvPicPr>
          <p:cNvPr id="103" name="Picture 102"/>
          <p:cNvPicPr>
            <a:picLocks noChangeAspect="1"/>
          </p:cNvPicPr>
          <p:nvPr/>
        </p:nvPicPr>
        <p:blipFill rotWithShape="1">
          <a:blip r:embed="rId2"/>
          <a:srcRect b="55032"/>
          <a:stretch/>
        </p:blipFill>
        <p:spPr>
          <a:xfrm>
            <a:off x="609406" y="1818134"/>
            <a:ext cx="7010400" cy="1572766"/>
          </a:xfrm>
          <a:prstGeom prst="rect">
            <a:avLst/>
          </a:prstGeom>
        </p:spPr>
      </p:pic>
      <p:sp>
        <p:nvSpPr>
          <p:cNvPr id="104" name="Rectangle 103"/>
          <p:cNvSpPr/>
          <p:nvPr/>
        </p:nvSpPr>
        <p:spPr>
          <a:xfrm>
            <a:off x="609406" y="3314700"/>
            <a:ext cx="4267394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" name="Picture 104"/>
          <p:cNvPicPr>
            <a:picLocks noChangeAspect="1"/>
          </p:cNvPicPr>
          <p:nvPr/>
        </p:nvPicPr>
        <p:blipFill rotWithShape="1">
          <a:blip r:embed="rId2"/>
          <a:srcRect l="2174" t="51168" r="-2174" b="3864"/>
          <a:stretch/>
        </p:blipFill>
        <p:spPr>
          <a:xfrm>
            <a:off x="685800" y="3901627"/>
            <a:ext cx="7010400" cy="157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740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LISTA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Results [from Gregor,YLC’10]: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Can perform “explaining away” unlike PSD with matrix S</a:t>
            </a:r>
          </a:p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992989"/>
            <a:ext cx="6629400" cy="681021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3809709" y="916789"/>
            <a:ext cx="609794" cy="152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84" y="2095500"/>
            <a:ext cx="3391832" cy="2771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6630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3820590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K-Means</a:t>
            </a:r>
          </a:p>
        </p:txBody>
      </p:sp>
      <p:sp>
        <p:nvSpPr>
          <p:cNvPr id="3" name="object 3"/>
          <p:cNvSpPr/>
          <p:nvPr/>
        </p:nvSpPr>
        <p:spPr>
          <a:xfrm>
            <a:off x="2113256" y="2601552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37366" y="2609589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37365" y="2609589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3" y="260142"/>
                </a:lnTo>
                <a:lnTo>
                  <a:pt x="163391" y="250619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4"/>
                </a:lnTo>
                <a:lnTo>
                  <a:pt x="202664" y="38096"/>
                </a:lnTo>
                <a:lnTo>
                  <a:pt x="163391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76368" y="3099173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00478" y="3107210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00477" y="3107210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5" y="0"/>
                </a:moveTo>
                <a:lnTo>
                  <a:pt x="74044" y="9523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75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3"/>
                </a:lnTo>
                <a:lnTo>
                  <a:pt x="118715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13256" y="175956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37366" y="1767604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37365" y="176760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1" y="250619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5"/>
                </a:lnTo>
                <a:lnTo>
                  <a:pt x="202664" y="38097"/>
                </a:lnTo>
                <a:lnTo>
                  <a:pt x="163391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69678" y="4542065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3787" y="4550102"/>
            <a:ext cx="150254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3787" y="455010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9" y="0"/>
                </a:moveTo>
                <a:lnTo>
                  <a:pt x="74045" y="9524"/>
                </a:lnTo>
                <a:lnTo>
                  <a:pt x="34772" y="38097"/>
                </a:lnTo>
                <a:lnTo>
                  <a:pt x="8693" y="81125"/>
                </a:lnTo>
                <a:lnTo>
                  <a:pt x="0" y="130071"/>
                </a:lnTo>
                <a:lnTo>
                  <a:pt x="8693" y="179017"/>
                </a:lnTo>
                <a:lnTo>
                  <a:pt x="34772" y="222046"/>
                </a:lnTo>
                <a:lnTo>
                  <a:pt x="74045" y="250620"/>
                </a:lnTo>
                <a:lnTo>
                  <a:pt x="118716" y="260143"/>
                </a:lnTo>
                <a:lnTo>
                  <a:pt x="163393" y="250620"/>
                </a:lnTo>
                <a:lnTo>
                  <a:pt x="202666" y="222046"/>
                </a:lnTo>
                <a:lnTo>
                  <a:pt x="228745" y="179017"/>
                </a:lnTo>
                <a:lnTo>
                  <a:pt x="237437" y="130068"/>
                </a:lnTo>
                <a:lnTo>
                  <a:pt x="228745" y="81125"/>
                </a:lnTo>
                <a:lnTo>
                  <a:pt x="202666" y="38097"/>
                </a:lnTo>
                <a:lnTo>
                  <a:pt x="163393" y="9524"/>
                </a:lnTo>
                <a:lnTo>
                  <a:pt x="118719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21050" y="4262024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45160" y="4270061"/>
            <a:ext cx="150253" cy="1646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45159" y="4270060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68"/>
                </a:lnTo>
                <a:lnTo>
                  <a:pt x="228744" y="81125"/>
                </a:lnTo>
                <a:lnTo>
                  <a:pt x="202665" y="38096"/>
                </a:lnTo>
                <a:lnTo>
                  <a:pt x="163392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615167" y="5024244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39277" y="5032281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39277" y="5032281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6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7325" y="4837578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91435" y="4845615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91434" y="484561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15167" y="2274576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39277" y="2282613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39277" y="2282613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6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482618" y="2413295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506728" y="2421332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506727" y="242133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67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75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2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373599" y="2876525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97709" y="2884562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97708" y="288456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744575" y="165326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68685" y="1661304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68684" y="166130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531658" y="175956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555768" y="1767604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555768" y="176760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33570" y="165326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057680" y="1661304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057679" y="1661304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581802" y="3325187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6605913" y="3333225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605912" y="333322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4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4" y="260142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7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3" y="9523"/>
                </a:lnTo>
                <a:lnTo>
                  <a:pt x="118714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220237" y="2054968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244347" y="2063005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44346" y="206300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20"/>
                </a:lnTo>
                <a:lnTo>
                  <a:pt x="118721" y="260143"/>
                </a:lnTo>
                <a:lnTo>
                  <a:pt x="163392" y="250620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6" y="130075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977097" y="3550286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001207" y="3558323"/>
            <a:ext cx="150252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001207" y="355832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1" y="250619"/>
                </a:lnTo>
                <a:lnTo>
                  <a:pt x="202664" y="222046"/>
                </a:lnTo>
                <a:lnTo>
                  <a:pt x="228743" y="179017"/>
                </a:lnTo>
                <a:lnTo>
                  <a:pt x="237436" y="130071"/>
                </a:lnTo>
                <a:lnTo>
                  <a:pt x="228743" y="81125"/>
                </a:lnTo>
                <a:lnTo>
                  <a:pt x="202664" y="38097"/>
                </a:lnTo>
                <a:lnTo>
                  <a:pt x="163391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197490" y="3550286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221600" y="3558323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221600" y="3558322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384157" y="4020456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408267" y="4028493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408266" y="4028493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67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6" y="130074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2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44575" y="2131831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768685" y="2139868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768684" y="2139867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5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71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10063" y="3734966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34173" y="3743003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734173" y="3743003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6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009C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5947100" y="1466680"/>
            <a:ext cx="329104" cy="348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3400" i="1" spc="52" baseline="-23474" dirty="0">
                <a:solidFill>
                  <a:srgbClr val="0000FF"/>
                </a:solidFill>
                <a:latin typeface="Trebuchet MS"/>
                <a:cs typeface="Trebuchet MS"/>
              </a:rPr>
              <a:t>Y</a:t>
            </a:r>
            <a:r>
              <a:rPr sz="3400" i="1" spc="-356" baseline="-23474" dirty="0">
                <a:solidFill>
                  <a:srgbClr val="0000FF"/>
                </a:solidFill>
                <a:latin typeface="Trebuchet MS"/>
                <a:cs typeface="Trebuchet MS"/>
              </a:rPr>
              <a:t> </a:t>
            </a:r>
            <a:r>
              <a:rPr sz="1600" i="1" spc="155" dirty="0">
                <a:solidFill>
                  <a:srgbClr val="0000FF"/>
                </a:solidFill>
                <a:latin typeface="Trebuchet MS"/>
                <a:cs typeface="Trebuchet MS"/>
              </a:rPr>
              <a:t>i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5033570" y="1855778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7680" y="1863815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57679" y="1863815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3" y="0"/>
                </a:moveTo>
                <a:lnTo>
                  <a:pt x="74044" y="9523"/>
                </a:lnTo>
                <a:lnTo>
                  <a:pt x="34771" y="38096"/>
                </a:lnTo>
                <a:lnTo>
                  <a:pt x="8692" y="81124"/>
                </a:lnTo>
                <a:lnTo>
                  <a:pt x="0" y="130067"/>
                </a:lnTo>
                <a:lnTo>
                  <a:pt x="8692" y="179018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22" y="260142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8"/>
                </a:lnTo>
                <a:lnTo>
                  <a:pt x="237436" y="130075"/>
                </a:lnTo>
                <a:lnTo>
                  <a:pt x="228744" y="81124"/>
                </a:lnTo>
                <a:lnTo>
                  <a:pt x="202665" y="38096"/>
                </a:lnTo>
                <a:lnTo>
                  <a:pt x="163392" y="9523"/>
                </a:lnTo>
                <a:lnTo>
                  <a:pt x="118713" y="0"/>
                </a:lnTo>
                <a:close/>
              </a:path>
            </a:pathLst>
          </a:custGeom>
          <a:solidFill>
            <a:srgbClr val="FF2A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475504" y="3638104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99614" y="3646141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499613" y="3646141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90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71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3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7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3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FF2A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863744" y="2413295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887855" y="2421332"/>
            <a:ext cx="150253" cy="1646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21050" y="4659279"/>
            <a:ext cx="198473" cy="212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45160" y="4667316"/>
            <a:ext cx="150253" cy="1646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145159" y="4667316"/>
            <a:ext cx="150287" cy="164753"/>
          </a:xfrm>
          <a:custGeom>
            <a:avLst/>
            <a:gdLst/>
            <a:ahLst/>
            <a:cxnLst/>
            <a:rect l="l" t="t" r="r" b="b"/>
            <a:pathLst>
              <a:path w="237489" h="260350">
                <a:moveTo>
                  <a:pt x="118718" y="0"/>
                </a:moveTo>
                <a:lnTo>
                  <a:pt x="74044" y="9524"/>
                </a:lnTo>
                <a:lnTo>
                  <a:pt x="34771" y="38097"/>
                </a:lnTo>
                <a:lnTo>
                  <a:pt x="8692" y="81125"/>
                </a:lnTo>
                <a:lnTo>
                  <a:pt x="0" y="130068"/>
                </a:lnTo>
                <a:lnTo>
                  <a:pt x="8692" y="179017"/>
                </a:lnTo>
                <a:lnTo>
                  <a:pt x="34771" y="222046"/>
                </a:lnTo>
                <a:lnTo>
                  <a:pt x="74044" y="250619"/>
                </a:lnTo>
                <a:lnTo>
                  <a:pt x="118718" y="260143"/>
                </a:lnTo>
                <a:lnTo>
                  <a:pt x="163392" y="250619"/>
                </a:lnTo>
                <a:lnTo>
                  <a:pt x="202665" y="222046"/>
                </a:lnTo>
                <a:lnTo>
                  <a:pt x="228744" y="179017"/>
                </a:lnTo>
                <a:lnTo>
                  <a:pt x="237436" y="130068"/>
                </a:lnTo>
                <a:lnTo>
                  <a:pt x="228744" y="81125"/>
                </a:lnTo>
                <a:lnTo>
                  <a:pt x="202665" y="38097"/>
                </a:lnTo>
                <a:lnTo>
                  <a:pt x="163392" y="9524"/>
                </a:lnTo>
                <a:lnTo>
                  <a:pt x="118718" y="0"/>
                </a:lnTo>
                <a:close/>
              </a:path>
            </a:pathLst>
          </a:custGeom>
          <a:solidFill>
            <a:srgbClr val="FF2A0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1985188" y="1997987"/>
            <a:ext cx="449654" cy="3488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037"/>
            <a:r>
              <a:rPr sz="3400" i="1" spc="399" baseline="-23474" dirty="0">
                <a:solidFill>
                  <a:srgbClr val="800000"/>
                </a:solidFill>
                <a:latin typeface="Sitka Small"/>
                <a:cs typeface="Sitka Small"/>
              </a:rPr>
              <a:t>M</a:t>
            </a:r>
            <a:r>
              <a:rPr sz="1600" i="1" spc="35" dirty="0">
                <a:solidFill>
                  <a:srgbClr val="800000"/>
                </a:solidFill>
                <a:latin typeface="Verdana"/>
                <a:cs typeface="Verdana"/>
              </a:rPr>
              <a:t>k</a:t>
            </a:r>
            <a:endParaRPr sz="1600">
              <a:latin typeface="Verdana"/>
              <a:cs typeface="Verdan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955" y="2413295"/>
            <a:ext cx="146050" cy="16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2495536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&amp; Bullet ">
  <a:themeElements>
    <a:clrScheme name="NYC_FINAL">
      <a:dk1>
        <a:srgbClr val="6F6F6F"/>
      </a:dk1>
      <a:lt1>
        <a:srgbClr val="FFFFFF"/>
      </a:lt1>
      <a:dk2>
        <a:srgbClr val="939A90"/>
      </a:dk2>
      <a:lt2>
        <a:srgbClr val="57068C"/>
      </a:lt2>
      <a:accent1>
        <a:srgbClr val="76B900"/>
      </a:accent1>
      <a:accent2>
        <a:srgbClr val="598B00"/>
      </a:accent2>
      <a:accent3>
        <a:srgbClr val="9B16F6"/>
      </a:accent3>
      <a:accent4>
        <a:srgbClr val="57068C"/>
      </a:accent4>
      <a:accent5>
        <a:srgbClr val="E97300"/>
      </a:accent5>
      <a:accent6>
        <a:srgbClr val="008996"/>
      </a:accent6>
      <a:hlink>
        <a:srgbClr val="939A9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1366</TotalTime>
  <Words>1477</Words>
  <Application>Microsoft Office PowerPoint</Application>
  <PresentationFormat>Custom</PresentationFormat>
  <Paragraphs>461</Paragraphs>
  <Slides>85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1_Title &amp; Bullet </vt:lpstr>
      <vt:lpstr>Lecture 4.3 - Sparse Coding</vt:lpstr>
      <vt:lpstr>PowerPoint Presentation</vt:lpstr>
      <vt:lpstr>Sparse modeling</vt:lpstr>
      <vt:lpstr>Sparse modeling</vt:lpstr>
      <vt:lpstr>Sparsity in signal processing</vt:lpstr>
      <vt:lpstr>Sparsity in signal processing</vt:lpstr>
      <vt:lpstr>Sparse modeling</vt:lpstr>
      <vt:lpstr>K-Means</vt:lpstr>
      <vt:lpstr>K-Means</vt:lpstr>
      <vt:lpstr>K-Means on MNIST</vt:lpstr>
      <vt:lpstr>K-Means algorithm</vt:lpstr>
      <vt:lpstr>How to use K-Means?</vt:lpstr>
      <vt:lpstr>Sparse coding</vt:lpstr>
      <vt:lpstr>Sparse coding - L0</vt:lpstr>
      <vt:lpstr>Sparse coding - L0</vt:lpstr>
      <vt:lpstr>Matching pursuit example</vt:lpstr>
      <vt:lpstr>Matching pursuit example</vt:lpstr>
      <vt:lpstr>Matching pursuit example</vt:lpstr>
      <vt:lpstr>Matching pursuit example</vt:lpstr>
      <vt:lpstr>Matching pursuit example</vt:lpstr>
      <vt:lpstr>Sparse coding - L1</vt:lpstr>
      <vt:lpstr>Sparse coding - L1</vt:lpstr>
      <vt:lpstr>Sparse coding - L1</vt:lpstr>
      <vt:lpstr>Sparse coding - L1</vt:lpstr>
      <vt:lpstr>Sparse coding - L1</vt:lpstr>
      <vt:lpstr>Sparse coding - L1</vt:lpstr>
      <vt:lpstr>FISTA [Nesterov’83, Beck and Teboulle’09] </vt:lpstr>
      <vt:lpstr>Sparse coding - Learning</vt:lpstr>
      <vt:lpstr>Sparse coding - Learning</vt:lpstr>
      <vt:lpstr>Sparse coding - Learning</vt:lpstr>
      <vt:lpstr>Sparse coding - Learning</vt:lpstr>
      <vt:lpstr>Sparse coding</vt:lpstr>
      <vt:lpstr>Image processing applications</vt:lpstr>
      <vt:lpstr>Sparse representations for image restoration [Mairal, Sapiro, and Elad,  2008d]</vt:lpstr>
      <vt:lpstr>Sparse representations for image restoration Inpainting, [Mairal, Elad, and Sapiro,  2008b]</vt:lpstr>
      <vt:lpstr>Sparse representations for image restoration Inpainting, [Mairal, Elad, and Sapiro,  2008b]</vt:lpstr>
      <vt:lpstr>Sparse representations for video restoration </vt:lpstr>
      <vt:lpstr>Sparse representations for image restoration Inpainting, [Mairal, Sapiro, and Elad, 2008d]</vt:lpstr>
      <vt:lpstr>Sparse representations for image restoration Inpainting, [Mairal, Sapiro, and Elad, 2008d]</vt:lpstr>
      <vt:lpstr>Sparse representations for image restoration Inpainting, [Mairal, Sapiro, and Elad, 2008d]</vt:lpstr>
      <vt:lpstr>Sparse representations for image restoration Inpainting, [Mairal, Sapiro, and Elad, 2008d]</vt:lpstr>
      <vt:lpstr>Sparse representations for image restoration Inpainting, [Mairal, Sapiro, and Elad, 2008d]</vt:lpstr>
      <vt:lpstr>Sparse representations for image restoration Inpainting, [Mairal, Sapiro, and Elad, 2008d]</vt:lpstr>
      <vt:lpstr>Sparse representations for image restoration Inpainting, [Mairal, Sapiro, and Elad, 2008d]</vt:lpstr>
      <vt:lpstr>Sparse representations for image restoration Inpainting, [Mairal, Sapiro, and Elad, 2008d]</vt:lpstr>
      <vt:lpstr>Sparse representations for image restoration Inpainting, [Mairal, Sapiro, and Elad, 2008d]</vt:lpstr>
      <vt:lpstr>Sparse representations for image restoration Inpainting, [Mairal, Sapiro, and Elad, 2008d]</vt:lpstr>
      <vt:lpstr>Digital zooming Couzinie-Devy, 2010, Original</vt:lpstr>
      <vt:lpstr>Digital zooming Couzinie-Devy, 2010, Bicubic</vt:lpstr>
      <vt:lpstr>Digital zooming Couzinie-Devy, 2010, Proposed method</vt:lpstr>
      <vt:lpstr>Digital zooming Couzinie-Devy, 2010, Original</vt:lpstr>
      <vt:lpstr>Digital zooming Couzinie-Devy, 2010, Bicubic</vt:lpstr>
      <vt:lpstr>Digital zooming Couzinie-Devy, 2010, Proposed method</vt:lpstr>
      <vt:lpstr>Inverse half-toning Original</vt:lpstr>
      <vt:lpstr>Inverse half-toning Reconstructed image</vt:lpstr>
      <vt:lpstr>Inverse half-toning Original</vt:lpstr>
      <vt:lpstr>Inverse half-toning Reconstructed image</vt:lpstr>
      <vt:lpstr>Inverse half-toning Original</vt:lpstr>
      <vt:lpstr>Inverse half-toning Reconstructed image</vt:lpstr>
      <vt:lpstr>Inverse half-toning Original</vt:lpstr>
      <vt:lpstr>Inverse half-toning Reconstructed image</vt:lpstr>
      <vt:lpstr>Inverse half-toning Original</vt:lpstr>
      <vt:lpstr>Inverse half-toning Reconstructed image</vt:lpstr>
      <vt:lpstr>Optimization for dictionary learning Inpainting a 12-Mpixel photograph </vt:lpstr>
      <vt:lpstr>Optimization for dictionary learning Inpainting a 12-Mpixel photograph </vt:lpstr>
      <vt:lpstr>Optimization for dictionary learning Inpainting a 12-Mpixel photograph </vt:lpstr>
      <vt:lpstr>Optimization for dictionary learning Inpainting a 12-Mpixel photograph </vt:lpstr>
      <vt:lpstr>Sparse coding for recognition</vt:lpstr>
      <vt:lpstr>Sparse coding for recognition</vt:lpstr>
      <vt:lpstr>Sparse coding for recognition</vt:lpstr>
      <vt:lpstr>Sparse coding for recognition</vt:lpstr>
      <vt:lpstr>Sparse coding for recognition</vt:lpstr>
      <vt:lpstr>Sparse coding for recognition</vt:lpstr>
      <vt:lpstr>Sparse coding for recognition</vt:lpstr>
      <vt:lpstr>Learning codebooks for image classification</vt:lpstr>
      <vt:lpstr>Learning codebooks for image classification Table from Boureau et al.  [2010]</vt:lpstr>
      <vt:lpstr>Training sparse inference</vt:lpstr>
      <vt:lpstr>Predictive sparse decomposition</vt:lpstr>
      <vt:lpstr>Predictive sparse decomposition</vt:lpstr>
      <vt:lpstr>Recognition - C101</vt:lpstr>
      <vt:lpstr>Pedestrian detection</vt:lpstr>
      <vt:lpstr>Pedestrian detection</vt:lpstr>
      <vt:lpstr>LISTA [Gregor &amp; LeCun’10] </vt:lpstr>
      <vt:lpstr>Training LISTA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Joe Bungo</dc:creator>
  <cp:lastModifiedBy>NVIDIA</cp:lastModifiedBy>
  <cp:revision>277</cp:revision>
  <dcterms:modified xsi:type="dcterms:W3CDTF">2016-12-01T17:09:56Z</dcterms:modified>
</cp:coreProperties>
</file>